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2" r:id="rId4"/>
  </p:sldMasterIdLst>
  <p:sldIdLst>
    <p:sldId id="256" r:id="rId5"/>
    <p:sldId id="257" r:id="rId6"/>
    <p:sldId id="270" r:id="rId7"/>
    <p:sldId id="258" r:id="rId8"/>
    <p:sldId id="267" r:id="rId9"/>
    <p:sldId id="259" r:id="rId10"/>
    <p:sldId id="281" r:id="rId11"/>
    <p:sldId id="260" r:id="rId12"/>
    <p:sldId id="261" r:id="rId13"/>
    <p:sldId id="262" r:id="rId14"/>
    <p:sldId id="263" r:id="rId15"/>
    <p:sldId id="282" r:id="rId16"/>
    <p:sldId id="284" r:id="rId17"/>
    <p:sldId id="287" r:id="rId18"/>
    <p:sldId id="275" r:id="rId19"/>
    <p:sldId id="272" r:id="rId20"/>
    <p:sldId id="264" r:id="rId21"/>
    <p:sldId id="266" r:id="rId22"/>
    <p:sldId id="280" r:id="rId23"/>
    <p:sldId id="292" r:id="rId24"/>
    <p:sldId id="277" r:id="rId25"/>
    <p:sldId id="288" r:id="rId26"/>
    <p:sldId id="289" r:id="rId27"/>
    <p:sldId id="290" r:id="rId28"/>
    <p:sldId id="291" r:id="rId29"/>
    <p:sldId id="293" r:id="rId30"/>
    <p:sldId id="294" r:id="rId31"/>
    <p:sldId id="268" r:id="rId32"/>
    <p:sldId id="283"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12DBB3-9CF2-70B9-D3C7-EA1B86110F4F}" v="47" dt="2020-09-03T09:11:26.404"/>
    <p1510:client id="{32763DAC-9E6E-2DE0-248D-85D02999B462}" v="3" dt="2020-09-03T11:48:45.516"/>
    <p1510:client id="{536EFD2B-F0A6-527C-D5CD-CD9A369A19F8}" v="10" dt="2020-09-03T06:05:30.457"/>
    <p1510:client id="{5F1534C3-1EF2-0CF4-AF7D-C3D00A817C12}" v="42" dt="2020-09-03T11:51:14.426"/>
    <p1510:client id="{72540226-8C0D-B546-7C1C-A3362D089767}" v="14" dt="2020-09-03T08:49:46.252"/>
    <p1510:client id="{86FF0A9C-AF74-A87A-DFF4-1772627713ED}" v="181" dt="2020-09-03T02:59:51.120"/>
    <p1510:client id="{87112A4D-DB0D-BF1F-150C-37A98A6324CB}" v="66" dt="2020-09-03T06:33:06.992"/>
    <p1510:client id="{96541474-8AC3-0999-34FC-6E165EB0CDD8}" v="1045" dt="2020-09-03T05:51:49.008"/>
    <p1510:client id="{9A714DE1-10CF-1D1C-8376-86EEA1EBFB6F}" v="1" dt="2020-09-03T09:18:56.374"/>
    <p1510:client id="{9EF0C39F-4D6E-8D4F-F962-49F8AAC20BEF}" v="5" dt="2020-09-03T11:46:20.103"/>
    <p1510:client id="{B8B8AED9-E7CE-D459-E950-98F87D70D421}" v="554" dt="2020-09-03T08:27:55.691"/>
    <p1510:client id="{B9CE0E00-2312-38F9-CB19-1A120C0C6D89}" v="1561" dt="2020-09-02T20:23:18.243"/>
    <p1510:client id="{E1729ACB-CC76-3C2B-CC23-29357490E21A}" v="2826" dt="2020-09-03T09:21:50.147"/>
    <p1510:client id="{F937D17C-DC32-542C-92D9-C3BB10351994}" v="20" dt="2020-09-03T09:30:36.1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3"/>
  </p:normalViewPr>
  <p:slideViewPr>
    <p:cSldViewPr snapToGrid="0">
      <p:cViewPr varScale="1">
        <p:scale>
          <a:sx n="107" d="100"/>
          <a:sy n="107" d="100"/>
        </p:scale>
        <p:origin x="73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5A069CB8-F204-4D06-B913-C5A26A89888A}" type="datetimeFigureOut">
              <a:rPr lang="en-US" dirty="0"/>
              <a:t>9/3/2020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3110262"/>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B6E300-0A13-4A81-945A-7333C271A069}" type="datetimeFigureOut">
              <a:rPr lang="en-US" dirty="0"/>
              <a:t>9/3/2020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30982914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671962-1EA4-46E7-BCB0-F36CE46D1A59}" type="datetimeFigureOut">
              <a:rPr lang="en-US" dirty="0"/>
              <a:t>9/3/2020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261437841"/>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0BB376-B19C-488D-ABEB-03C7E6E9E3E0}" type="datetimeFigureOut">
              <a:rPr lang="en-US" dirty="0"/>
              <a:t>9/3/2020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9637A9-119A-49DA-BD12-AAC58B377D80}" type="slidenum">
              <a:rPr lang="en-US" dirty="0"/>
              <a:t>‹#›</a:t>
            </a:fld>
            <a:endParaRPr lang="en-US"/>
          </a:p>
        </p:txBody>
      </p:sp>
    </p:spTree>
    <p:extLst>
      <p:ext uri="{BB962C8B-B14F-4D97-AF65-F5344CB8AC3E}">
        <p14:creationId xmlns:p14="http://schemas.microsoft.com/office/powerpoint/2010/main" val="122903385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dirty="0"/>
              <a:t>9/3/2020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344707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D9E2A62-1983-43A1-A163-D8AA46534C80}" type="datetimeFigureOut">
              <a:rPr lang="en-US" dirty="0"/>
              <a:t>9/3/2020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79650958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98F3E3B-34E3-4345-B2A1-994B83598A9C}" type="datetimeFigureOut">
              <a:rPr lang="en-US" dirty="0"/>
              <a:t>9/3/2020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96839826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D816C96-82A1-4D77-8ADA-627AC6FE3D65}" type="datetimeFigureOut">
              <a:rPr lang="en-US" dirty="0"/>
              <a:t>9/3/2020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98853509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D102C1E-28F2-47E9-802D-339E64E2F920}" type="datetimeFigureOut">
              <a:rPr lang="en-US" dirty="0"/>
              <a:t>9/3/2020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a:p>
        </p:txBody>
      </p:sp>
    </p:spTree>
    <p:extLst>
      <p:ext uri="{BB962C8B-B14F-4D97-AF65-F5344CB8AC3E}">
        <p14:creationId xmlns:p14="http://schemas.microsoft.com/office/powerpoint/2010/main" val="14769776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4271A48-F18A-45B3-BC05-1E27DA3F88AF}" type="datetimeFigureOut">
              <a:rPr lang="en-US" dirty="0"/>
              <a:t>9/3/2020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a:p>
        </p:txBody>
      </p:sp>
    </p:spTree>
    <p:extLst>
      <p:ext uri="{BB962C8B-B14F-4D97-AF65-F5344CB8AC3E}">
        <p14:creationId xmlns:p14="http://schemas.microsoft.com/office/powerpoint/2010/main" val="47037911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dirty="0"/>
              <a:t>9/3/2020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698036998"/>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DC5B261-8843-42D1-AAFC-05E20E2D9B97}" type="datetimeFigureOut">
              <a:rPr lang="en-US" dirty="0"/>
              <a:t>9/3/2020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519889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ourire-heart.com/10345/"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bbc.com/japanese/video-40651950"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12288;https:/youtu.be/LsugKLnIxWg"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plan-international.jp/news/girl/pdf/191009_girlsleadership.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s://twitter.com/kai_corporation/status/1295182622499299328?s=12" TargetMode="External"/><Relationship Id="rId3" Type="http://schemas.openxmlformats.org/officeDocument/2006/relationships/hyperlink" Target="http://&#12381;https:/www.soumu.go.jp/johotsusintokei/whitepaper/ja/r01/html/nd114300.html" TargetMode="External"/><Relationship Id="rId7" Type="http://schemas.openxmlformats.org/officeDocument/2006/relationships/hyperlink" Target="https://youtu.be/LsugKLnIxWg" TargetMode="External"/><Relationship Id="rId2" Type="http://schemas.openxmlformats.org/officeDocument/2006/relationships/hyperlink" Target="https://m-repo.lib.meiji.ac.jp/dspace/bitstream/10291/19499/1/bungeikenkyu_134_%2851%29.pdf" TargetMode="External"/><Relationship Id="rId1" Type="http://schemas.openxmlformats.org/officeDocument/2006/relationships/slideLayout" Target="../slideLayouts/slideLayout2.xml"/><Relationship Id="rId6" Type="http://schemas.openxmlformats.org/officeDocument/2006/relationships/hyperlink" Target="https://www.bbc.com/japanese/video-40651950" TargetMode="External"/><Relationship Id="rId5" Type="http://schemas.openxmlformats.org/officeDocument/2006/relationships/hyperlink" Target="https://note.com/ryonakagawa/n/n58a83e8aada9#7nmU2" TargetMode="External"/><Relationship Id="rId4" Type="http://schemas.openxmlformats.org/officeDocument/2006/relationships/hyperlink" Target="https://sourire-heart.com/1034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657B20-E96C-4B64-958E-712B6130E3C8}"/>
              </a:ext>
            </a:extLst>
          </p:cNvPr>
          <p:cNvSpPr>
            <a:spLocks noGrp="1"/>
          </p:cNvSpPr>
          <p:nvPr>
            <p:ph type="ctrTitle"/>
          </p:nvPr>
        </p:nvSpPr>
        <p:spPr>
          <a:xfrm>
            <a:off x="579831" y="1036523"/>
            <a:ext cx="11032338" cy="2029408"/>
          </a:xfrm>
        </p:spPr>
        <p:txBody>
          <a:bodyPr>
            <a:normAutofit/>
          </a:bodyPr>
          <a:lstStyle/>
          <a:p>
            <a:r>
              <a:rPr lang="ja-JP" altLang="en-US" sz="4400">
                <a:ea typeface="游ゴシック Light"/>
              </a:rPr>
              <a:t>固定観念に捉われない広告が</a:t>
            </a:r>
            <a:br>
              <a:rPr lang="en-US" altLang="ja-JP" sz="4400" dirty="0">
                <a:ea typeface="游ゴシック Light"/>
              </a:rPr>
            </a:br>
            <a:r>
              <a:rPr lang="ja-JP" altLang="en-US" sz="4400">
                <a:ea typeface="游ゴシック Light"/>
              </a:rPr>
              <a:t>商品選択に与える影響</a:t>
            </a:r>
            <a:endParaRPr lang="ja-JP" altLang="en-US" sz="4400">
              <a:ea typeface="游ゴシック Light"/>
              <a:cs typeface="Calibri Light"/>
            </a:endParaRPr>
          </a:p>
        </p:txBody>
      </p:sp>
      <p:sp>
        <p:nvSpPr>
          <p:cNvPr id="3" name="字幕 2">
            <a:extLst>
              <a:ext uri="{FF2B5EF4-FFF2-40B4-BE49-F238E27FC236}">
                <a16:creationId xmlns:a16="http://schemas.microsoft.com/office/drawing/2014/main" id="{0DA0D7F1-6640-4A16-AA8D-63E3CEF83142}"/>
              </a:ext>
            </a:extLst>
          </p:cNvPr>
          <p:cNvSpPr>
            <a:spLocks noGrp="1"/>
          </p:cNvSpPr>
          <p:nvPr>
            <p:ph type="subTitle" idx="1"/>
          </p:nvPr>
        </p:nvSpPr>
        <p:spPr/>
        <p:txBody>
          <a:bodyPr vert="horz" lIns="91440" tIns="45720" rIns="91440" bIns="45720" rtlCol="0" anchor="t">
            <a:normAutofit/>
          </a:bodyPr>
          <a:lstStyle/>
          <a:p>
            <a:r>
              <a:rPr lang="ja-JP" altLang="en-US">
                <a:ea typeface="游ゴシック"/>
              </a:rPr>
              <a:t>拓殖大学　田嶋ゼミナール　C班</a:t>
            </a:r>
          </a:p>
          <a:p>
            <a:r>
              <a:rPr lang="ja-JP" altLang="en-US">
                <a:ea typeface="游ゴシック"/>
              </a:rPr>
              <a:t>石井あすか　熊木悠希子　澤島龍太朗　東谷陽紀</a:t>
            </a:r>
          </a:p>
        </p:txBody>
      </p:sp>
    </p:spTree>
    <p:extLst>
      <p:ext uri="{BB962C8B-B14F-4D97-AF65-F5344CB8AC3E}">
        <p14:creationId xmlns:p14="http://schemas.microsoft.com/office/powerpoint/2010/main" val="1245302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60BF1-85BA-462B-B682-A994C526B153}"/>
              </a:ext>
            </a:extLst>
          </p:cNvPr>
          <p:cNvSpPr>
            <a:spLocks noGrp="1"/>
          </p:cNvSpPr>
          <p:nvPr>
            <p:ph type="title"/>
          </p:nvPr>
        </p:nvSpPr>
        <p:spPr/>
        <p:txBody>
          <a:bodyPr>
            <a:normAutofit/>
          </a:bodyPr>
          <a:lstStyle/>
          <a:p>
            <a:pPr>
              <a:lnSpc>
                <a:spcPct val="100000"/>
              </a:lnSpc>
            </a:pPr>
            <a:r>
              <a:rPr lang="ja-JP" altLang="en-US" sz="3200">
                <a:ea typeface="游ゴシック Light"/>
              </a:rPr>
              <a:t>現状分析</a:t>
            </a:r>
            <a:br>
              <a:rPr lang="ja-JP" altLang="en-US" sz="3200">
                <a:ea typeface="游ゴシック Light"/>
              </a:rPr>
            </a:br>
            <a:r>
              <a:rPr lang="ja-JP" altLang="en-US" sz="4400">
                <a:ea typeface="游ゴシック Light"/>
              </a:rPr>
              <a:t>日本の文化における固定観念</a:t>
            </a:r>
            <a:endParaRPr lang="en-US" sz="4400">
              <a:cs typeface="Calibri Light" panose="020F0302020204030204"/>
            </a:endParaRPr>
          </a:p>
        </p:txBody>
      </p:sp>
      <p:sp>
        <p:nvSpPr>
          <p:cNvPr id="3" name="Content Placeholder 2">
            <a:extLst>
              <a:ext uri="{FF2B5EF4-FFF2-40B4-BE49-F238E27FC236}">
                <a16:creationId xmlns:a16="http://schemas.microsoft.com/office/drawing/2014/main" id="{7675876A-9F59-49CD-8AE5-2431FABAFDDC}"/>
              </a:ext>
            </a:extLst>
          </p:cNvPr>
          <p:cNvSpPr>
            <a:spLocks noGrp="1"/>
          </p:cNvSpPr>
          <p:nvPr>
            <p:ph idx="1"/>
          </p:nvPr>
        </p:nvSpPr>
        <p:spPr/>
        <p:txBody>
          <a:bodyPr vert="horz" lIns="91440" tIns="45720" rIns="91440" bIns="45720" rtlCol="0" anchor="t">
            <a:normAutofit/>
          </a:bodyPr>
          <a:lstStyle/>
          <a:p>
            <a:endParaRPr lang="ja-JP" altLang="en-US" sz="2400" dirty="0">
              <a:ea typeface="游ゴシック"/>
            </a:endParaRPr>
          </a:p>
          <a:p>
            <a:r>
              <a:rPr lang="ja-JP" altLang="en-US" sz="2400">
                <a:ea typeface="游ゴシック"/>
              </a:rPr>
              <a:t>男尊女卑</a:t>
            </a:r>
            <a:endParaRPr lang="en-US" altLang="ja-JP" sz="2400" dirty="0">
              <a:ea typeface="游ゴシック"/>
              <a:cs typeface="Calibri"/>
            </a:endParaRPr>
          </a:p>
          <a:p>
            <a:r>
              <a:rPr lang="ja-JP" altLang="en-US" sz="2400">
                <a:ea typeface="游ゴシック"/>
              </a:rPr>
              <a:t>亭主関白　</a:t>
            </a:r>
            <a:endParaRPr lang="en-US" altLang="ja-JP" sz="2400" dirty="0">
              <a:ea typeface="游ゴシック"/>
              <a:cs typeface="Calibri"/>
            </a:endParaRPr>
          </a:p>
          <a:p>
            <a:r>
              <a:rPr lang="ja-JP" altLang="en-US" sz="2400">
                <a:ea typeface="游ゴシック"/>
              </a:rPr>
              <a:t>育児は母親が主体に行う</a:t>
            </a:r>
            <a:endParaRPr lang="en-US" altLang="ja-JP" sz="2400" dirty="0">
              <a:ea typeface="游ゴシック"/>
              <a:cs typeface="Calibri"/>
            </a:endParaRPr>
          </a:p>
          <a:p>
            <a:r>
              <a:rPr lang="ja-JP" altLang="en-US" sz="2400">
                <a:ea typeface="游ゴシック"/>
              </a:rPr>
              <a:t>男性は仕事・女性は家事をするイメージ</a:t>
            </a:r>
            <a:endParaRPr lang="en-US" altLang="ja-JP" sz="2400" dirty="0">
              <a:ea typeface="游ゴシック"/>
              <a:cs typeface="Calibri"/>
            </a:endParaRPr>
          </a:p>
          <a:p>
            <a:endParaRPr lang="ja-JP" altLang="en-US" sz="2400">
              <a:ea typeface="游ゴシック"/>
              <a:cs typeface="Calibri"/>
            </a:endParaRPr>
          </a:p>
          <a:p>
            <a:pPr marL="0" indent="0">
              <a:buNone/>
            </a:pPr>
            <a:r>
              <a:rPr lang="ja-JP" altLang="en-US" sz="2400">
                <a:ea typeface="游ゴシック"/>
                <a:cs typeface="Calibri"/>
              </a:rPr>
              <a:t>→ジェンダーに関する固定観念が多い</a:t>
            </a:r>
          </a:p>
          <a:p>
            <a:endParaRPr lang="ja-JP" altLang="en-US" sz="2400">
              <a:ea typeface="游ゴシック"/>
              <a:cs typeface="Calibri"/>
            </a:endParaRPr>
          </a:p>
        </p:txBody>
      </p:sp>
      <p:sp>
        <p:nvSpPr>
          <p:cNvPr id="4" name="Slide Number Placeholder 3">
            <a:extLst>
              <a:ext uri="{FF2B5EF4-FFF2-40B4-BE49-F238E27FC236}">
                <a16:creationId xmlns:a16="http://schemas.microsoft.com/office/drawing/2014/main" id="{4637C3F9-9E5C-4FD0-A4C1-570BFE7CB99E}"/>
              </a:ext>
            </a:extLst>
          </p:cNvPr>
          <p:cNvSpPr>
            <a:spLocks noGrp="1"/>
          </p:cNvSpPr>
          <p:nvPr>
            <p:ph type="sldNum" sz="quarter" idx="12"/>
          </p:nvPr>
        </p:nvSpPr>
        <p:spPr>
          <a:xfrm>
            <a:off x="9854965" y="6448412"/>
            <a:ext cx="1312025" cy="365125"/>
          </a:xfrm>
        </p:spPr>
        <p:txBody>
          <a:bodyPr/>
          <a:lstStyle/>
          <a:p>
            <a:fld id="{C38E20E4-6C16-4602-A61F-956BE2F90996}" type="slidenum">
              <a:rPr kumimoji="1" lang="ja-JP" altLang="en-US" sz="2400" dirty="0" smtClean="0">
                <a:ea typeface="ＭＳ Ｐゴシック"/>
              </a:rPr>
              <a:t>10</a:t>
            </a:fld>
            <a:endParaRPr lang="en-US" sz="2400" dirty="0">
              <a:ea typeface="ＭＳ Ｐゴシック"/>
            </a:endParaRPr>
          </a:p>
        </p:txBody>
      </p:sp>
    </p:spTree>
    <p:extLst>
      <p:ext uri="{BB962C8B-B14F-4D97-AF65-F5344CB8AC3E}">
        <p14:creationId xmlns:p14="http://schemas.microsoft.com/office/powerpoint/2010/main" val="401636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6835E-6ED1-4650-8B11-31B904DEC0F4}"/>
              </a:ext>
            </a:extLst>
          </p:cNvPr>
          <p:cNvSpPr>
            <a:spLocks noGrp="1"/>
          </p:cNvSpPr>
          <p:nvPr>
            <p:ph type="title"/>
          </p:nvPr>
        </p:nvSpPr>
        <p:spPr/>
        <p:txBody>
          <a:bodyPr/>
          <a:lstStyle/>
          <a:p>
            <a:pPr>
              <a:lnSpc>
                <a:spcPct val="100000"/>
              </a:lnSpc>
            </a:pPr>
            <a:r>
              <a:rPr lang="ja-JP" altLang="en-US" sz="3200">
                <a:latin typeface="游ゴシック Light"/>
                <a:ea typeface="游ゴシック Light"/>
                <a:cs typeface="+mj-lt"/>
              </a:rPr>
              <a:t>現状分析</a:t>
            </a:r>
            <a:br>
              <a:rPr lang="ja-JP" altLang="en-US" sz="3200">
                <a:latin typeface="游ゴシック Light"/>
                <a:ea typeface="游ゴシック Light"/>
                <a:cs typeface="+mj-lt"/>
              </a:rPr>
            </a:br>
            <a:r>
              <a:rPr lang="ja-JP" altLang="en-US" sz="4400">
                <a:latin typeface="游ゴシック Light"/>
                <a:ea typeface="游ゴシック Light"/>
                <a:cs typeface="+mj-lt"/>
              </a:rPr>
              <a:t>日本の文化における固定観念</a:t>
            </a:r>
            <a:endParaRPr lang="en-US" sz="4400">
              <a:latin typeface="游ゴシック Light"/>
              <a:ea typeface="游ゴシック Light"/>
            </a:endParaRPr>
          </a:p>
        </p:txBody>
      </p:sp>
      <p:sp>
        <p:nvSpPr>
          <p:cNvPr id="3" name="Content Placeholder 2">
            <a:extLst>
              <a:ext uri="{FF2B5EF4-FFF2-40B4-BE49-F238E27FC236}">
                <a16:creationId xmlns:a16="http://schemas.microsoft.com/office/drawing/2014/main" id="{5C176BDA-A3C0-49ED-B891-2ADC72D33902}"/>
              </a:ext>
            </a:extLst>
          </p:cNvPr>
          <p:cNvSpPr>
            <a:spLocks noGrp="1"/>
          </p:cNvSpPr>
          <p:nvPr>
            <p:ph idx="1"/>
          </p:nvPr>
        </p:nvSpPr>
        <p:spPr/>
        <p:txBody>
          <a:bodyPr vert="horz" lIns="91440" tIns="45720" rIns="91440" bIns="45720" rtlCol="0" anchor="t">
            <a:normAutofit/>
          </a:bodyPr>
          <a:lstStyle/>
          <a:p>
            <a:endParaRPr lang="ja-JP" altLang="en-US" sz="2400" dirty="0">
              <a:ea typeface="游ゴシック"/>
            </a:endParaRPr>
          </a:p>
          <a:p>
            <a:r>
              <a:rPr lang="ja-JP" altLang="en-US" sz="2400">
                <a:ea typeface="游ゴシック"/>
              </a:rPr>
              <a:t>ジェンダーギャップ指数の低さ(先進国の中で最下位)</a:t>
            </a:r>
            <a:endParaRPr lang="en-US" sz="2400">
              <a:ea typeface="游ゴシック"/>
              <a:cs typeface="Calibri"/>
            </a:endParaRPr>
          </a:p>
          <a:p>
            <a:pPr marL="0" indent="0">
              <a:buNone/>
            </a:pPr>
            <a:r>
              <a:rPr lang="ja-JP" altLang="en-US" sz="2400">
                <a:ea typeface="游ゴシック"/>
              </a:rPr>
              <a:t>→日本はジェンダーについて強い固定観念がある</a:t>
            </a:r>
            <a:endParaRPr lang="ja-JP" altLang="en-US" sz="2400">
              <a:ea typeface="游ゴシック"/>
              <a:cs typeface="Calibri"/>
            </a:endParaRPr>
          </a:p>
          <a:p>
            <a:pPr marL="0" indent="0">
              <a:buNone/>
            </a:pPr>
            <a:r>
              <a:rPr lang="ja-JP" altLang="en-US" dirty="0">
                <a:ea typeface="游ゴシック"/>
              </a:rPr>
              <a:t>　　　　　　　　　　　　　　　　　　　　　　</a:t>
            </a:r>
            <a:endParaRPr lang="ja-JP" altLang="en-US" dirty="0">
              <a:ea typeface="游ゴシック"/>
              <a:cs typeface="Calibri"/>
            </a:endParaRPr>
          </a:p>
        </p:txBody>
      </p:sp>
      <p:sp>
        <p:nvSpPr>
          <p:cNvPr id="5" name="Slide Number Placeholder 4">
            <a:extLst>
              <a:ext uri="{FF2B5EF4-FFF2-40B4-BE49-F238E27FC236}">
                <a16:creationId xmlns:a16="http://schemas.microsoft.com/office/drawing/2014/main" id="{A9D190FB-379E-4C29-8836-A2214D4AE826}"/>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11</a:t>
            </a:fld>
            <a:endParaRPr lang="en-US" sz="2400" dirty="0">
              <a:ea typeface="ＭＳ Ｐゴシック"/>
            </a:endParaRPr>
          </a:p>
        </p:txBody>
      </p:sp>
      <p:pic>
        <p:nvPicPr>
          <p:cNvPr id="4" name="Picture 4">
            <a:extLst>
              <a:ext uri="{FF2B5EF4-FFF2-40B4-BE49-F238E27FC236}">
                <a16:creationId xmlns:a16="http://schemas.microsoft.com/office/drawing/2014/main" id="{9BD71CED-F225-4E86-B71C-C0CDC50F14BF}"/>
              </a:ext>
            </a:extLst>
          </p:cNvPr>
          <p:cNvPicPr>
            <a:picLocks noChangeAspect="1"/>
          </p:cNvPicPr>
          <p:nvPr/>
        </p:nvPicPr>
        <p:blipFill>
          <a:blip r:embed="rId2"/>
          <a:stretch>
            <a:fillRect/>
          </a:stretch>
        </p:blipFill>
        <p:spPr>
          <a:xfrm>
            <a:off x="1799426" y="3459759"/>
            <a:ext cx="3894162" cy="3046188"/>
          </a:xfrm>
          <a:prstGeom prst="rect">
            <a:avLst/>
          </a:prstGeom>
        </p:spPr>
      </p:pic>
      <p:sp>
        <p:nvSpPr>
          <p:cNvPr id="6" name="TextBox 5">
            <a:extLst>
              <a:ext uri="{FF2B5EF4-FFF2-40B4-BE49-F238E27FC236}">
                <a16:creationId xmlns:a16="http://schemas.microsoft.com/office/drawing/2014/main" id="{BD7276D8-3CEB-44C7-AFE5-8DE0EC905625}"/>
              </a:ext>
            </a:extLst>
          </p:cNvPr>
          <p:cNvSpPr txBox="1"/>
          <p:nvPr/>
        </p:nvSpPr>
        <p:spPr>
          <a:xfrm>
            <a:off x="6367281" y="5944974"/>
            <a:ext cx="511546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ea typeface="+mn-lt"/>
                <a:cs typeface="+mn-lt"/>
                <a:hlinkClick r:id="rId3"/>
              </a:rPr>
              <a:t>https://sourire-heart.com/10345/</a:t>
            </a:r>
            <a:endParaRPr lang="en-US">
              <a:ea typeface="+mn-lt"/>
              <a:cs typeface="+mn-lt"/>
            </a:endParaRPr>
          </a:p>
        </p:txBody>
      </p:sp>
      <p:sp>
        <p:nvSpPr>
          <p:cNvPr id="7" name="TextBox 6">
            <a:extLst>
              <a:ext uri="{FF2B5EF4-FFF2-40B4-BE49-F238E27FC236}">
                <a16:creationId xmlns:a16="http://schemas.microsoft.com/office/drawing/2014/main" id="{C0CFA6E6-7B02-4B56-AC35-DBD072628734}"/>
              </a:ext>
            </a:extLst>
          </p:cNvPr>
          <p:cNvSpPr txBox="1"/>
          <p:nvPr/>
        </p:nvSpPr>
        <p:spPr>
          <a:xfrm>
            <a:off x="6362429" y="4932579"/>
            <a:ext cx="479392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a:ea typeface="游ゴシック"/>
              </a:rPr>
              <a:t>※ジェンダーギャップ指数とは、各国の男女間の格差を経済、教育、健康、政治の４分野において数値化したもの。</a:t>
            </a:r>
          </a:p>
        </p:txBody>
      </p:sp>
    </p:spTree>
    <p:extLst>
      <p:ext uri="{BB962C8B-B14F-4D97-AF65-F5344CB8AC3E}">
        <p14:creationId xmlns:p14="http://schemas.microsoft.com/office/powerpoint/2010/main" val="3288606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8AE7A-1A5F-46C1-A373-8600E0916790}"/>
              </a:ext>
            </a:extLst>
          </p:cNvPr>
          <p:cNvSpPr>
            <a:spLocks noGrp="1"/>
          </p:cNvSpPr>
          <p:nvPr>
            <p:ph type="title"/>
          </p:nvPr>
        </p:nvSpPr>
        <p:spPr/>
        <p:txBody>
          <a:bodyPr/>
          <a:lstStyle/>
          <a:p>
            <a:pPr>
              <a:lnSpc>
                <a:spcPct val="100000"/>
              </a:lnSpc>
            </a:pPr>
            <a:r>
              <a:rPr lang="ja-JP" altLang="en-US" sz="3200">
                <a:latin typeface="游ゴシック Light"/>
                <a:ea typeface="游ゴシック Light"/>
                <a:cs typeface="Calibri Light"/>
              </a:rPr>
              <a:t>現状分析</a:t>
            </a:r>
            <a:br>
              <a:rPr lang="ja-JP" altLang="en-US" sz="3200" dirty="0">
                <a:latin typeface="游ゴシック Light"/>
                <a:ea typeface="游ゴシック Light"/>
                <a:cs typeface="Calibri Light"/>
              </a:rPr>
            </a:br>
            <a:r>
              <a:rPr lang="ja-JP" altLang="en-US" sz="4400">
                <a:latin typeface="游ゴシック Light"/>
                <a:ea typeface="游ゴシック Light"/>
                <a:cs typeface="Calibri Light"/>
              </a:rPr>
              <a:t>ジェンダー問題</a:t>
            </a:r>
            <a:endParaRPr lang="en-US" sz="4400">
              <a:latin typeface="游ゴシック Light"/>
              <a:ea typeface="游ゴシック Light"/>
            </a:endParaRPr>
          </a:p>
        </p:txBody>
      </p:sp>
      <p:sp>
        <p:nvSpPr>
          <p:cNvPr id="3" name="Content Placeholder 2">
            <a:extLst>
              <a:ext uri="{FF2B5EF4-FFF2-40B4-BE49-F238E27FC236}">
                <a16:creationId xmlns:a16="http://schemas.microsoft.com/office/drawing/2014/main" id="{501B693F-9D23-468A-A470-528272C7B539}"/>
              </a:ext>
            </a:extLst>
          </p:cNvPr>
          <p:cNvSpPr>
            <a:spLocks noGrp="1"/>
          </p:cNvSpPr>
          <p:nvPr>
            <p:ph idx="1"/>
          </p:nvPr>
        </p:nvSpPr>
        <p:spPr/>
        <p:txBody>
          <a:bodyPr vert="horz" lIns="0" tIns="45720" rIns="0" bIns="45720" rtlCol="0" anchor="t">
            <a:normAutofit/>
          </a:bodyPr>
          <a:lstStyle/>
          <a:p>
            <a:pPr marL="0" indent="0">
              <a:buNone/>
            </a:pPr>
            <a:endParaRPr lang="ja-JP" altLang="en-US" sz="2400" dirty="0">
              <a:latin typeface="游ゴシック"/>
              <a:ea typeface="游ゴシック"/>
              <a:cs typeface="Calibri"/>
            </a:endParaRPr>
          </a:p>
          <a:p>
            <a:pPr marL="0" indent="0">
              <a:buNone/>
            </a:pPr>
            <a:r>
              <a:rPr lang="ja-JP" altLang="en-US" sz="2400">
                <a:latin typeface="游ゴシック"/>
                <a:ea typeface="游ゴシック"/>
                <a:cs typeface="Calibri"/>
              </a:rPr>
              <a:t>ジェンダーは性別だけを理由として、個人の自己実現の選択を不当に制限している。</a:t>
            </a:r>
            <a:endParaRPr lang="ja-JP"/>
          </a:p>
          <a:p>
            <a:pPr marL="0" indent="0">
              <a:buNone/>
            </a:pPr>
            <a:r>
              <a:rPr lang="ja-JP" altLang="en-US" sz="2400">
                <a:latin typeface="游ゴシック"/>
                <a:ea typeface="游ゴシック"/>
                <a:cs typeface="Calibri"/>
              </a:rPr>
              <a:t>例えば官公庁や企業の管理職が圧倒的に男性によって占められているのはリーダーシップについてのジェンダーによるところが少なくない。</a:t>
            </a:r>
          </a:p>
          <a:p>
            <a:pPr marL="0" indent="0">
              <a:buNone/>
            </a:pPr>
            <a:r>
              <a:rPr lang="ja-JP" altLang="en-US" sz="2400">
                <a:latin typeface="游ゴシック"/>
                <a:ea typeface="游ゴシック"/>
                <a:cs typeface="Calibri"/>
              </a:rPr>
              <a:t>よって個人が自由な自己実現を目指すとき、性別に対して中立的な社会環境をつくることが必要であり、社会問題となっている。</a:t>
            </a:r>
          </a:p>
          <a:p>
            <a:pPr marL="0" indent="0">
              <a:buNone/>
            </a:pPr>
            <a:r>
              <a:rPr lang="ja-JP" altLang="en-US" sz="2400">
                <a:latin typeface="游ゴシック"/>
                <a:ea typeface="游ゴシック"/>
                <a:cs typeface="Calibri"/>
              </a:rPr>
              <a:t>日本での取り組みとしてはワーク・ライフ・バランスがあげられる。</a:t>
            </a:r>
          </a:p>
        </p:txBody>
      </p:sp>
      <p:sp>
        <p:nvSpPr>
          <p:cNvPr id="4" name="Slide Number Placeholder 3">
            <a:extLst>
              <a:ext uri="{FF2B5EF4-FFF2-40B4-BE49-F238E27FC236}">
                <a16:creationId xmlns:a16="http://schemas.microsoft.com/office/drawing/2014/main" id="{DDEEE9B2-9059-4FE5-8DCA-21452337ADAC}"/>
              </a:ext>
            </a:extLst>
          </p:cNvPr>
          <p:cNvSpPr>
            <a:spLocks noGrp="1"/>
          </p:cNvSpPr>
          <p:nvPr>
            <p:ph type="sldNum" sz="quarter" idx="12"/>
          </p:nvPr>
        </p:nvSpPr>
        <p:spPr/>
        <p:txBody>
          <a:bodyPr/>
          <a:lstStyle/>
          <a:p>
            <a:fld id="{629637A9-119A-49DA-BD12-AAC58B377D80}" type="slidenum">
              <a:rPr lang="en-US" sz="2400" dirty="0"/>
              <a:t>12</a:t>
            </a:fld>
            <a:endParaRPr lang="en-US" sz="2400"/>
          </a:p>
        </p:txBody>
      </p:sp>
    </p:spTree>
    <p:extLst>
      <p:ext uri="{BB962C8B-B14F-4D97-AF65-F5344CB8AC3E}">
        <p14:creationId xmlns:p14="http://schemas.microsoft.com/office/powerpoint/2010/main" val="3186269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E4BD4-AA56-4241-8E34-C2EB37D745FF}"/>
              </a:ext>
            </a:extLst>
          </p:cNvPr>
          <p:cNvSpPr>
            <a:spLocks noGrp="1"/>
          </p:cNvSpPr>
          <p:nvPr>
            <p:ph type="title"/>
          </p:nvPr>
        </p:nvSpPr>
        <p:spPr/>
        <p:txBody>
          <a:bodyPr>
            <a:normAutofit/>
          </a:bodyPr>
          <a:lstStyle/>
          <a:p>
            <a:pPr>
              <a:lnSpc>
                <a:spcPct val="100000"/>
              </a:lnSpc>
              <a:spcBef>
                <a:spcPts val="1200"/>
              </a:spcBef>
              <a:spcAft>
                <a:spcPts val="200"/>
              </a:spcAft>
            </a:pPr>
            <a:r>
              <a:rPr lang="ja-JP" altLang="en-US" sz="3200">
                <a:latin typeface="游ゴシック Light"/>
                <a:ea typeface="游ゴシック Light"/>
                <a:cs typeface="Calibri Light"/>
              </a:rPr>
              <a:t>現状分析</a:t>
            </a:r>
            <a:br>
              <a:rPr lang="ja-JP" altLang="en-US" sz="3200" dirty="0">
                <a:latin typeface="游ゴシック Light"/>
                <a:ea typeface="游ゴシック Light"/>
                <a:cs typeface="Calibri Light"/>
              </a:rPr>
            </a:br>
            <a:r>
              <a:rPr lang="ja-JP" altLang="en-US" sz="4400">
                <a:latin typeface="游ゴシック Light"/>
                <a:ea typeface="游ゴシック Light"/>
                <a:cs typeface="Calibri Light"/>
              </a:rPr>
              <a:t>ジェンダー問題への世界の取り組み</a:t>
            </a:r>
            <a:endParaRPr lang="en-US" sz="4400">
              <a:latin typeface="游ゴシック Light"/>
              <a:ea typeface="游ゴシック Light"/>
              <a:cs typeface="Calibri Light"/>
            </a:endParaRPr>
          </a:p>
        </p:txBody>
      </p:sp>
      <p:sp>
        <p:nvSpPr>
          <p:cNvPr id="3" name="Content Placeholder 2">
            <a:extLst>
              <a:ext uri="{FF2B5EF4-FFF2-40B4-BE49-F238E27FC236}">
                <a16:creationId xmlns:a16="http://schemas.microsoft.com/office/drawing/2014/main" id="{E9560257-D9CA-4F80-84A0-9A77AFBB44CC}"/>
              </a:ext>
            </a:extLst>
          </p:cNvPr>
          <p:cNvSpPr>
            <a:spLocks noGrp="1"/>
          </p:cNvSpPr>
          <p:nvPr>
            <p:ph idx="1"/>
          </p:nvPr>
        </p:nvSpPr>
        <p:spPr/>
        <p:txBody>
          <a:bodyPr vert="horz" lIns="0" tIns="45720" rIns="0" bIns="45720" rtlCol="0" anchor="t">
            <a:normAutofit lnSpcReduction="10000"/>
          </a:bodyPr>
          <a:lstStyle/>
          <a:p>
            <a:r>
              <a:rPr lang="ja-JP" altLang="en-US">
                <a:latin typeface="游ゴシック"/>
                <a:ea typeface="游ゴシック"/>
                <a:cs typeface="Calibri"/>
              </a:rPr>
              <a:t>ジェンダー平等は世界共通の目標であることから、各国で取り組むべき課題として”持続可能な開発目標（SDGｓ）”のうちの一つとして掲げられている。</a:t>
            </a:r>
          </a:p>
          <a:p>
            <a:endParaRPr lang="ja-JP" altLang="en-US">
              <a:latin typeface="游ゴシック"/>
              <a:ea typeface="游ゴシック"/>
              <a:cs typeface="Calibri"/>
            </a:endParaRPr>
          </a:p>
          <a:p>
            <a:r>
              <a:rPr lang="ja-JP" altLang="en-US">
                <a:latin typeface="游ゴシック"/>
                <a:ea typeface="游ゴシック"/>
                <a:cs typeface="Calibri"/>
              </a:rPr>
              <a:t>SDGｓ（Sustainable Development Goals)</a:t>
            </a:r>
          </a:p>
          <a:p>
            <a:r>
              <a:rPr lang="ja-JP" altLang="en-US">
                <a:latin typeface="游ゴシック"/>
                <a:ea typeface="游ゴシック"/>
                <a:cs typeface="Calibri"/>
              </a:rPr>
              <a:t>　＝2030年までに達成すべき17の目標</a:t>
            </a:r>
          </a:p>
          <a:p>
            <a:endParaRPr lang="ja-JP" altLang="en-US">
              <a:latin typeface="游ゴシック"/>
              <a:ea typeface="游ゴシック"/>
              <a:cs typeface="Calibri"/>
            </a:endParaRPr>
          </a:p>
          <a:p>
            <a:endParaRPr lang="ja-JP" altLang="en-US">
              <a:latin typeface="游ゴシック"/>
              <a:ea typeface="游ゴシック"/>
              <a:cs typeface="Calibri"/>
            </a:endParaRPr>
          </a:p>
          <a:p>
            <a:r>
              <a:rPr lang="ja-JP" altLang="en-US">
                <a:latin typeface="游ゴシック"/>
                <a:ea typeface="游ゴシック"/>
                <a:cs typeface="Calibri"/>
              </a:rPr>
              <a:t>→性別の差別がない未来を目指し、一人ひ</a:t>
            </a:r>
            <a:endParaRPr lang="ja-JP"/>
          </a:p>
          <a:p>
            <a:r>
              <a:rPr lang="ja-JP" altLang="en-US">
                <a:latin typeface="游ゴシック"/>
                <a:ea typeface="游ゴシック"/>
                <a:cs typeface="Calibri"/>
              </a:rPr>
              <a:t>とりがジェンダー平等を意識して行動するこ</a:t>
            </a:r>
          </a:p>
          <a:p>
            <a:r>
              <a:rPr lang="ja-JP" altLang="en-US">
                <a:latin typeface="游ゴシック"/>
                <a:ea typeface="游ゴシック"/>
                <a:cs typeface="Calibri"/>
              </a:rPr>
              <a:t>とが求められる。</a:t>
            </a:r>
            <a:endParaRPr lang="ja-JP">
              <a:latin typeface="游ゴシック"/>
              <a:ea typeface="游ゴシック"/>
            </a:endParaRPr>
          </a:p>
          <a:p>
            <a:endParaRPr lang="ja-JP" altLang="en-US">
              <a:latin typeface="游ゴシック"/>
              <a:ea typeface="游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dirty="0">
              <a:ea typeface="ＭＳ Ｐゴシック"/>
              <a:cs typeface="Calibri"/>
            </a:endParaRPr>
          </a:p>
          <a:p>
            <a:endParaRPr lang="ja-JP" altLang="en-US" dirty="0">
              <a:ea typeface="ＭＳ Ｐゴシック"/>
              <a:cs typeface="Calibri"/>
            </a:endParaRPr>
          </a:p>
        </p:txBody>
      </p:sp>
      <p:sp>
        <p:nvSpPr>
          <p:cNvPr id="4" name="Slide Number Placeholder 3">
            <a:extLst>
              <a:ext uri="{FF2B5EF4-FFF2-40B4-BE49-F238E27FC236}">
                <a16:creationId xmlns:a16="http://schemas.microsoft.com/office/drawing/2014/main" id="{1CF7B1EE-9F49-46AC-8CDF-95BB4EDCF189}"/>
              </a:ext>
            </a:extLst>
          </p:cNvPr>
          <p:cNvSpPr>
            <a:spLocks noGrp="1"/>
          </p:cNvSpPr>
          <p:nvPr>
            <p:ph type="sldNum" sz="quarter" idx="12"/>
          </p:nvPr>
        </p:nvSpPr>
        <p:spPr/>
        <p:txBody>
          <a:bodyPr/>
          <a:lstStyle/>
          <a:p>
            <a:fld id="{629637A9-119A-49DA-BD12-AAC58B377D80}" type="slidenum">
              <a:rPr lang="en-US" sz="2400" dirty="0"/>
              <a:t>13</a:t>
            </a:fld>
            <a:endParaRPr lang="en-US" sz="2400"/>
          </a:p>
        </p:txBody>
      </p:sp>
      <p:pic>
        <p:nvPicPr>
          <p:cNvPr id="5" name="Picture 5">
            <a:extLst>
              <a:ext uri="{FF2B5EF4-FFF2-40B4-BE49-F238E27FC236}">
                <a16:creationId xmlns:a16="http://schemas.microsoft.com/office/drawing/2014/main" id="{3CF8845C-0DF8-4B44-A9CD-40EDADE5082C}"/>
              </a:ext>
            </a:extLst>
          </p:cNvPr>
          <p:cNvPicPr>
            <a:picLocks noChangeAspect="1"/>
          </p:cNvPicPr>
          <p:nvPr/>
        </p:nvPicPr>
        <p:blipFill rotWithShape="1">
          <a:blip r:embed="rId2"/>
          <a:srcRect l="65284" r="15701" b="67628"/>
          <a:stretch/>
        </p:blipFill>
        <p:spPr>
          <a:xfrm>
            <a:off x="6380752" y="2774857"/>
            <a:ext cx="5434153" cy="3433402"/>
          </a:xfrm>
          <a:prstGeom prst="rect">
            <a:avLst/>
          </a:prstGeom>
        </p:spPr>
      </p:pic>
    </p:spTree>
    <p:extLst>
      <p:ext uri="{BB962C8B-B14F-4D97-AF65-F5344CB8AC3E}">
        <p14:creationId xmlns:p14="http://schemas.microsoft.com/office/powerpoint/2010/main" val="2400905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E4BD4-AA56-4241-8E34-C2EB37D745FF}"/>
              </a:ext>
            </a:extLst>
          </p:cNvPr>
          <p:cNvSpPr>
            <a:spLocks noGrp="1"/>
          </p:cNvSpPr>
          <p:nvPr>
            <p:ph type="title"/>
          </p:nvPr>
        </p:nvSpPr>
        <p:spPr/>
        <p:txBody>
          <a:bodyPr>
            <a:normAutofit/>
          </a:bodyPr>
          <a:lstStyle/>
          <a:p>
            <a:pPr>
              <a:lnSpc>
                <a:spcPct val="100000"/>
              </a:lnSpc>
              <a:spcBef>
                <a:spcPts val="1200"/>
              </a:spcBef>
              <a:spcAft>
                <a:spcPts val="200"/>
              </a:spcAft>
            </a:pPr>
            <a:r>
              <a:rPr lang="ja-JP" altLang="en-US" sz="3200">
                <a:latin typeface="游ゴシック Light"/>
                <a:ea typeface="游ゴシック Light"/>
                <a:cs typeface="Calibri Light"/>
              </a:rPr>
              <a:t>現状分析</a:t>
            </a:r>
            <a:br>
              <a:rPr lang="ja-JP" altLang="en-US" sz="3200">
                <a:latin typeface="游ゴシック Light"/>
                <a:ea typeface="游ゴシック Light"/>
                <a:cs typeface="Calibri Light"/>
              </a:rPr>
            </a:br>
            <a:r>
              <a:rPr lang="ja-JP" altLang="en-US" sz="4400">
                <a:latin typeface="游ゴシック Light"/>
                <a:ea typeface="游ゴシック Light"/>
                <a:cs typeface="Calibri Light"/>
              </a:rPr>
              <a:t>ハイネケンのCM</a:t>
            </a:r>
            <a:endParaRPr lang="en-US" sz="4400">
              <a:latin typeface="游ゴシック Light"/>
              <a:ea typeface="游ゴシック Light"/>
              <a:cs typeface="Calibri Light"/>
            </a:endParaRPr>
          </a:p>
        </p:txBody>
      </p:sp>
      <p:sp>
        <p:nvSpPr>
          <p:cNvPr id="3" name="Content Placeholder 2">
            <a:extLst>
              <a:ext uri="{FF2B5EF4-FFF2-40B4-BE49-F238E27FC236}">
                <a16:creationId xmlns:a16="http://schemas.microsoft.com/office/drawing/2014/main" id="{E9560257-D9CA-4F80-84A0-9A77AFBB44CC}"/>
              </a:ext>
            </a:extLst>
          </p:cNvPr>
          <p:cNvSpPr>
            <a:spLocks noGrp="1"/>
          </p:cNvSpPr>
          <p:nvPr>
            <p:ph idx="1"/>
          </p:nvPr>
        </p:nvSpPr>
        <p:spPr/>
        <p:txBody>
          <a:bodyPr vert="horz" lIns="0" tIns="45720" rIns="0" bIns="45720" rtlCol="0" anchor="t">
            <a:normAutofit/>
          </a:bodyPr>
          <a:lstStyle/>
          <a:p>
            <a:pPr marL="0" indent="0">
              <a:buNone/>
            </a:pPr>
            <a:r>
              <a:rPr lang="ja-JP" altLang="en-US">
                <a:latin typeface="游ゴシック"/>
                <a:ea typeface="游ゴシック"/>
                <a:cs typeface="Calibri"/>
              </a:rPr>
              <a:t>「女性はカクテル、男性はビール」という思い込みを崩し、男女がそれぞれ飲みたいもので乾杯する海外のCMが話題に</a:t>
            </a:r>
            <a:endParaRPr lang="en-US" altLang="ja-JP">
              <a:latin typeface="Calibri" panose="020F0502020204030204"/>
              <a:ea typeface="ＭＳ Ｐゴシック" panose="020B0600070205080204" pitchFamily="34" charset="-128"/>
              <a:cs typeface="Calibri"/>
            </a:endParaRPr>
          </a:p>
          <a:p>
            <a:pPr marL="0" indent="0">
              <a:buNone/>
            </a:pPr>
            <a:endParaRPr lang="ja-JP" altLang="en-US">
              <a:latin typeface="游ゴシック"/>
              <a:ea typeface="游ゴシック"/>
              <a:cs typeface="Calibri"/>
            </a:endParaRPr>
          </a:p>
          <a:p>
            <a:pPr marL="0" indent="0">
              <a:buNone/>
            </a:pPr>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r>
              <a:rPr lang="ja-JP" altLang="en-US" dirty="0">
                <a:ea typeface="ＭＳ Ｐゴシック"/>
                <a:cs typeface="Calibri"/>
              </a:rPr>
              <a:t>　　　　　　　　　</a:t>
            </a:r>
          </a:p>
          <a:p>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1CF7B1EE-9F49-46AC-8CDF-95BB4EDCF189}"/>
              </a:ext>
            </a:extLst>
          </p:cNvPr>
          <p:cNvSpPr>
            <a:spLocks noGrp="1"/>
          </p:cNvSpPr>
          <p:nvPr>
            <p:ph type="sldNum" sz="quarter" idx="12"/>
          </p:nvPr>
        </p:nvSpPr>
        <p:spPr/>
        <p:txBody>
          <a:bodyPr/>
          <a:lstStyle/>
          <a:p>
            <a:fld id="{629637A9-119A-49DA-BD12-AAC58B377D80}" type="slidenum">
              <a:rPr lang="en-US" sz="2400" dirty="0"/>
              <a:t>14</a:t>
            </a:fld>
            <a:endParaRPr lang="en-US" sz="2400"/>
          </a:p>
        </p:txBody>
      </p:sp>
      <p:pic>
        <p:nvPicPr>
          <p:cNvPr id="7" name="Picture 7">
            <a:extLst>
              <a:ext uri="{FF2B5EF4-FFF2-40B4-BE49-F238E27FC236}">
                <a16:creationId xmlns:a16="http://schemas.microsoft.com/office/drawing/2014/main" id="{C57CD4C5-10AC-402C-A599-7FE2ADE9423D}"/>
              </a:ext>
            </a:extLst>
          </p:cNvPr>
          <p:cNvPicPr>
            <a:picLocks noChangeAspect="1"/>
          </p:cNvPicPr>
          <p:nvPr/>
        </p:nvPicPr>
        <p:blipFill>
          <a:blip r:embed="rId2"/>
          <a:stretch>
            <a:fillRect/>
          </a:stretch>
        </p:blipFill>
        <p:spPr>
          <a:xfrm>
            <a:off x="949994" y="2636866"/>
            <a:ext cx="4722360" cy="3320895"/>
          </a:xfrm>
          <a:prstGeom prst="rect">
            <a:avLst/>
          </a:prstGeom>
        </p:spPr>
      </p:pic>
      <p:sp>
        <p:nvSpPr>
          <p:cNvPr id="9" name="Oval 8">
            <a:extLst>
              <a:ext uri="{FF2B5EF4-FFF2-40B4-BE49-F238E27FC236}">
                <a16:creationId xmlns:a16="http://schemas.microsoft.com/office/drawing/2014/main" id="{31AA184C-44D0-4D4F-BF7A-BB0E48101698}"/>
              </a:ext>
            </a:extLst>
          </p:cNvPr>
          <p:cNvSpPr/>
          <p:nvPr/>
        </p:nvSpPr>
        <p:spPr>
          <a:xfrm>
            <a:off x="2308002" y="5655194"/>
            <a:ext cx="841514" cy="35118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121D1857-2A3C-4F67-9F12-64EB8550747B}"/>
              </a:ext>
            </a:extLst>
          </p:cNvPr>
          <p:cNvSpPr/>
          <p:nvPr/>
        </p:nvSpPr>
        <p:spPr>
          <a:xfrm>
            <a:off x="5947858" y="3853445"/>
            <a:ext cx="742121" cy="689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CE1059A3-0657-41BD-8E90-CE8F324006B4}"/>
              </a:ext>
            </a:extLst>
          </p:cNvPr>
          <p:cNvSpPr txBox="1"/>
          <p:nvPr/>
        </p:nvSpPr>
        <p:spPr>
          <a:xfrm>
            <a:off x="6905147" y="3384573"/>
            <a:ext cx="5168346"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000">
                <a:latin typeface="游ゴシック"/>
                <a:ea typeface="游ゴシック"/>
                <a:cs typeface="Calibri"/>
              </a:rPr>
              <a:t>コピーライターの中川リョウがTwitterでシェアし、5.2万RTを記録、国内で拡散</a:t>
            </a:r>
            <a:endParaRPr lang="en-US" altLang="ja-JP">
              <a:latin typeface="游ゴシック"/>
              <a:ea typeface="游ゴシック"/>
              <a:cs typeface="Calibri" panose="020F0502020204030204"/>
            </a:endParaRPr>
          </a:p>
          <a:p>
            <a:endParaRPr lang="ja-JP" altLang="en-US" sz="2000">
              <a:latin typeface="游ゴシック"/>
              <a:ea typeface="游ゴシック"/>
              <a:cs typeface="Calibri"/>
            </a:endParaRPr>
          </a:p>
          <a:p>
            <a:r>
              <a:rPr lang="ja-JP" altLang="en-US" sz="2000">
                <a:latin typeface="游ゴシック"/>
                <a:ea typeface="游ゴシック"/>
                <a:cs typeface="Calibri"/>
              </a:rPr>
              <a:t>性別にもとづいた嗜好における偏見を主張したCMが注目を集める</a:t>
            </a:r>
            <a:endParaRPr lang="ja-JP">
              <a:latin typeface="游ゴシック"/>
              <a:ea typeface="游ゴシック"/>
              <a:cs typeface="Calibri"/>
            </a:endParaRPr>
          </a:p>
        </p:txBody>
      </p:sp>
    </p:spTree>
    <p:extLst>
      <p:ext uri="{BB962C8B-B14F-4D97-AF65-F5344CB8AC3E}">
        <p14:creationId xmlns:p14="http://schemas.microsoft.com/office/powerpoint/2010/main" val="2715583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28BD5-521F-40D1-8761-47DAA539C652}"/>
              </a:ext>
            </a:extLst>
          </p:cNvPr>
          <p:cNvSpPr>
            <a:spLocks noGrp="1"/>
          </p:cNvSpPr>
          <p:nvPr>
            <p:ph type="title"/>
          </p:nvPr>
        </p:nvSpPr>
        <p:spPr/>
        <p:txBody>
          <a:bodyPr vert="horz" lIns="91440" tIns="45720" rIns="91440" bIns="45720" rtlCol="0" anchor="b">
            <a:noAutofit/>
          </a:bodyPr>
          <a:lstStyle/>
          <a:p>
            <a:pPr>
              <a:lnSpc>
                <a:spcPct val="100000"/>
              </a:lnSpc>
            </a:pPr>
            <a:r>
              <a:rPr lang="ja-JP" altLang="en-US" sz="3200">
                <a:ea typeface="游ゴシック Light"/>
              </a:rPr>
              <a:t>現状分析</a:t>
            </a:r>
            <a:br>
              <a:rPr lang="ja-JP" altLang="en-US" sz="3200" dirty="0">
                <a:ea typeface="游ゴシック Light"/>
              </a:rPr>
            </a:br>
            <a:r>
              <a:rPr lang="ja-JP" altLang="en-US" sz="4400">
                <a:ea typeface="游ゴシック Light"/>
              </a:rPr>
              <a:t>海外におけるジェンダー差別CMの規制</a:t>
            </a:r>
            <a:endParaRPr lang="en-US" sz="4400" dirty="0">
              <a:cs typeface="Calibri Light"/>
            </a:endParaRPr>
          </a:p>
        </p:txBody>
      </p:sp>
      <p:sp>
        <p:nvSpPr>
          <p:cNvPr id="3" name="Content Placeholder 2">
            <a:extLst>
              <a:ext uri="{FF2B5EF4-FFF2-40B4-BE49-F238E27FC236}">
                <a16:creationId xmlns:a16="http://schemas.microsoft.com/office/drawing/2014/main" id="{449FB010-5DC4-4A02-99D6-70286233FBCE}"/>
              </a:ext>
            </a:extLst>
          </p:cNvPr>
          <p:cNvSpPr>
            <a:spLocks noGrp="1"/>
          </p:cNvSpPr>
          <p:nvPr>
            <p:ph idx="1"/>
          </p:nvPr>
        </p:nvSpPr>
        <p:spPr/>
        <p:txBody>
          <a:bodyPr vert="horz" lIns="91440" tIns="45720" rIns="91440" bIns="45720" rtlCol="0" anchor="t">
            <a:normAutofit/>
          </a:bodyPr>
          <a:lstStyle/>
          <a:p>
            <a:endParaRPr lang="ja-JP" altLang="en-US" sz="2400">
              <a:ea typeface="游ゴシック"/>
            </a:endParaRPr>
          </a:p>
          <a:p>
            <a:r>
              <a:rPr lang="ja-JP" altLang="en-US" sz="2400">
                <a:ea typeface="游ゴシック"/>
              </a:rPr>
              <a:t>イギリスでは２０１７年に広告基準協議会によって</a:t>
            </a:r>
            <a:r>
              <a:rPr lang="ja-JP" altLang="en-US" sz="2400" b="1">
                <a:ea typeface="游ゴシック"/>
              </a:rPr>
              <a:t>「性別にもとづく有害なステレオタイプ」を使った広告は禁止</a:t>
            </a:r>
            <a:r>
              <a:rPr lang="ja-JP" altLang="en-US" sz="2400">
                <a:ea typeface="游ゴシック"/>
              </a:rPr>
              <a:t>されている。</a:t>
            </a:r>
            <a:endParaRPr lang="ja-JP" altLang="en-US" sz="2400">
              <a:ea typeface="游ゴシック"/>
              <a:cs typeface="Calibri"/>
            </a:endParaRPr>
          </a:p>
          <a:p>
            <a:endParaRPr lang="ja-JP" altLang="en-US" sz="2400">
              <a:ea typeface="游ゴシック"/>
              <a:cs typeface="Calibri"/>
            </a:endParaRPr>
          </a:p>
          <a:p>
            <a:r>
              <a:rPr lang="ja-JP" altLang="en-US" sz="2400">
                <a:ea typeface="游ゴシック"/>
              </a:rPr>
              <a:t>性別にもとづくステレオタイプとは人の物扱い、性別をもとにした役割固定などがあげられる。</a:t>
            </a:r>
            <a:endParaRPr lang="ja-JP" altLang="en-US" sz="2400">
              <a:ea typeface="游ゴシック"/>
              <a:cs typeface="Calibri"/>
            </a:endParaRPr>
          </a:p>
        </p:txBody>
      </p:sp>
      <p:sp>
        <p:nvSpPr>
          <p:cNvPr id="4" name="Slide Number Placeholder 3">
            <a:extLst>
              <a:ext uri="{FF2B5EF4-FFF2-40B4-BE49-F238E27FC236}">
                <a16:creationId xmlns:a16="http://schemas.microsoft.com/office/drawing/2014/main" id="{88D45F66-03B1-461D-BD83-696677948F2A}"/>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15</a:t>
            </a:fld>
            <a:endParaRPr kumimoji="1" lang="ja-JP" altLang="en-US" sz="2400" dirty="0">
              <a:ea typeface="ＭＳ Ｐゴシック"/>
            </a:endParaRPr>
          </a:p>
        </p:txBody>
      </p:sp>
      <p:sp>
        <p:nvSpPr>
          <p:cNvPr id="5" name="TextBox 4">
            <a:extLst>
              <a:ext uri="{FF2B5EF4-FFF2-40B4-BE49-F238E27FC236}">
                <a16:creationId xmlns:a16="http://schemas.microsoft.com/office/drawing/2014/main" id="{1CBBD257-FDFD-4C29-8CE6-EF479E131B0F}"/>
              </a:ext>
            </a:extLst>
          </p:cNvPr>
          <p:cNvSpPr txBox="1"/>
          <p:nvPr/>
        </p:nvSpPr>
        <p:spPr>
          <a:xfrm>
            <a:off x="4962301" y="5300393"/>
            <a:ext cx="954369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ea typeface="+mn-lt"/>
                <a:cs typeface="+mn-lt"/>
                <a:hlinkClick r:id="rId2"/>
              </a:rPr>
              <a:t>https://www.bbc.com/japanese/video-40651950</a:t>
            </a:r>
            <a:endParaRPr lang="en-US"/>
          </a:p>
          <a:p>
            <a:pPr algn="l"/>
            <a:endParaRPr lang="en-US">
              <a:ea typeface="+mn-lt"/>
              <a:cs typeface="+mn-lt"/>
            </a:endParaRPr>
          </a:p>
        </p:txBody>
      </p:sp>
    </p:spTree>
    <p:extLst>
      <p:ext uri="{BB962C8B-B14F-4D97-AF65-F5344CB8AC3E}">
        <p14:creationId xmlns:p14="http://schemas.microsoft.com/office/powerpoint/2010/main" val="24871702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3B52F-3866-4A66-AE52-ECFDA8C45D0C}"/>
              </a:ext>
            </a:extLst>
          </p:cNvPr>
          <p:cNvSpPr>
            <a:spLocks noGrp="1"/>
          </p:cNvSpPr>
          <p:nvPr>
            <p:ph type="title"/>
          </p:nvPr>
        </p:nvSpPr>
        <p:spPr/>
        <p:txBody>
          <a:bodyPr/>
          <a:lstStyle/>
          <a:p>
            <a:pPr>
              <a:lnSpc>
                <a:spcPct val="100000"/>
              </a:lnSpc>
            </a:pPr>
            <a:r>
              <a:rPr lang="ja-JP" altLang="en-US" sz="3200">
                <a:ea typeface="游ゴシック Light"/>
              </a:rPr>
              <a:t>現状分析</a:t>
            </a:r>
            <a:br>
              <a:rPr lang="ja-JP" altLang="en-US" dirty="0">
                <a:ea typeface="游ゴシック Light"/>
                <a:cs typeface="Calibri Light"/>
              </a:rPr>
            </a:br>
            <a:r>
              <a:rPr lang="ja-JP" altLang="en-US">
                <a:ea typeface="游ゴシック Light"/>
              </a:rPr>
              <a:t>本研究における固定観念</a:t>
            </a:r>
            <a:endParaRPr lang="en-US">
              <a:cs typeface="Calibri Light" panose="020F0302020204030204"/>
            </a:endParaRPr>
          </a:p>
        </p:txBody>
      </p:sp>
      <p:sp>
        <p:nvSpPr>
          <p:cNvPr id="3" name="Content Placeholder 2">
            <a:extLst>
              <a:ext uri="{FF2B5EF4-FFF2-40B4-BE49-F238E27FC236}">
                <a16:creationId xmlns:a16="http://schemas.microsoft.com/office/drawing/2014/main" id="{54452A09-B100-415C-9B7E-F84BBB679CD7}"/>
              </a:ext>
            </a:extLst>
          </p:cNvPr>
          <p:cNvSpPr>
            <a:spLocks noGrp="1"/>
          </p:cNvSpPr>
          <p:nvPr>
            <p:ph idx="1"/>
          </p:nvPr>
        </p:nvSpPr>
        <p:spPr/>
        <p:txBody>
          <a:bodyPr vert="horz" lIns="91440" tIns="45720" rIns="91440" bIns="45720" rtlCol="0" anchor="t">
            <a:normAutofit/>
          </a:bodyPr>
          <a:lstStyle/>
          <a:p>
            <a:pPr marL="0" indent="0">
              <a:buNone/>
            </a:pPr>
            <a:endParaRPr lang="ja-JP" altLang="en-US">
              <a:ea typeface="游ゴシック"/>
            </a:endParaRPr>
          </a:p>
          <a:p>
            <a:pPr marL="0" indent="0">
              <a:buNone/>
            </a:pPr>
            <a:r>
              <a:rPr lang="ja-JP" altLang="en-US" sz="2400">
                <a:ea typeface="游ゴシック"/>
              </a:rPr>
              <a:t>本研究における固定観念は、ジェンダーにおける固定観念とする。</a:t>
            </a:r>
            <a:endParaRPr lang="ja-JP" sz="2400">
              <a:ea typeface="ＭＳ Ｐゴシック"/>
              <a:cs typeface="Calibri"/>
            </a:endParaRPr>
          </a:p>
          <a:p>
            <a:pPr marL="0" indent="0">
              <a:buNone/>
            </a:pPr>
            <a:endParaRPr lang="ja-JP" altLang="en-US" sz="2400">
              <a:ea typeface="游ゴシック"/>
              <a:cs typeface="Calibri"/>
            </a:endParaRPr>
          </a:p>
          <a:p>
            <a:pPr marL="0" indent="0">
              <a:buNone/>
            </a:pPr>
            <a:endParaRPr lang="ja-JP" altLang="en-US" sz="2400">
              <a:ea typeface="游ゴシック"/>
              <a:cs typeface="Calibri"/>
            </a:endParaRPr>
          </a:p>
          <a:p>
            <a:pPr marL="0" indent="0">
              <a:buNone/>
            </a:pPr>
            <a:r>
              <a:rPr lang="ja-JP" altLang="en-US" sz="2400">
                <a:ea typeface="游ゴシック"/>
              </a:rPr>
              <a:t>例　男性は仕事、女性は家事</a:t>
            </a:r>
            <a:endParaRPr lang="ja-JP" sz="2400">
              <a:ea typeface="ＭＳ Ｐゴシック"/>
              <a:cs typeface="Calibri"/>
            </a:endParaRPr>
          </a:p>
          <a:p>
            <a:pPr marL="0" indent="0">
              <a:buNone/>
            </a:pPr>
            <a:r>
              <a:rPr lang="ja-JP" altLang="en-US" sz="2400">
                <a:ea typeface="游ゴシック"/>
              </a:rPr>
              <a:t>       女性は化粧をするが男性は化粧しない</a:t>
            </a:r>
            <a:endParaRPr lang="ja-JP" altLang="en-US" sz="2400">
              <a:ea typeface="游ゴシック"/>
              <a:cs typeface="Calibri"/>
            </a:endParaRPr>
          </a:p>
        </p:txBody>
      </p:sp>
      <p:sp>
        <p:nvSpPr>
          <p:cNvPr id="4" name="Slide Number Placeholder 3">
            <a:extLst>
              <a:ext uri="{FF2B5EF4-FFF2-40B4-BE49-F238E27FC236}">
                <a16:creationId xmlns:a16="http://schemas.microsoft.com/office/drawing/2014/main" id="{CB41E71A-AC52-4E8B-A19F-51BC4EDD7B3B}"/>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16</a:t>
            </a:fld>
            <a:endParaRPr kumimoji="1" lang="ja-JP" altLang="en-US" sz="2400" dirty="0">
              <a:ea typeface="ＭＳ Ｐゴシック"/>
            </a:endParaRPr>
          </a:p>
        </p:txBody>
      </p:sp>
    </p:spTree>
    <p:extLst>
      <p:ext uri="{BB962C8B-B14F-4D97-AF65-F5344CB8AC3E}">
        <p14:creationId xmlns:p14="http://schemas.microsoft.com/office/powerpoint/2010/main" val="4231950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7A5E7A-773F-417C-B116-7218857E146C}"/>
              </a:ext>
            </a:extLst>
          </p:cNvPr>
          <p:cNvSpPr>
            <a:spLocks noGrp="1"/>
          </p:cNvSpPr>
          <p:nvPr>
            <p:ph type="title"/>
          </p:nvPr>
        </p:nvSpPr>
        <p:spPr/>
        <p:txBody>
          <a:bodyPr/>
          <a:lstStyle/>
          <a:p>
            <a:pPr>
              <a:lnSpc>
                <a:spcPct val="100000"/>
              </a:lnSpc>
            </a:pPr>
            <a:r>
              <a:rPr lang="ja-JP" altLang="en-US" sz="3200">
                <a:ea typeface="游ゴシック Light"/>
              </a:rPr>
              <a:t>現状分析</a:t>
            </a:r>
            <a:br>
              <a:rPr lang="ja-JP" altLang="en-US" sz="4400" dirty="0">
                <a:ea typeface="游ゴシック Light"/>
              </a:rPr>
            </a:br>
            <a:r>
              <a:rPr lang="ja-JP" altLang="en-US" sz="4400">
                <a:ea typeface="游ゴシック Light"/>
              </a:rPr>
              <a:t>固定観念×広告</a:t>
            </a:r>
            <a:endParaRPr lang="en-US" sz="4400">
              <a:cs typeface="Calibri Light" panose="020F0302020204030204"/>
            </a:endParaRPr>
          </a:p>
        </p:txBody>
      </p:sp>
      <p:sp>
        <p:nvSpPr>
          <p:cNvPr id="3" name="Content Placeholder 2">
            <a:extLst>
              <a:ext uri="{FF2B5EF4-FFF2-40B4-BE49-F238E27FC236}">
                <a16:creationId xmlns:a16="http://schemas.microsoft.com/office/drawing/2014/main" id="{B0DFBF52-8B01-4FB7-A4F6-3779D3D13033}"/>
              </a:ext>
            </a:extLst>
          </p:cNvPr>
          <p:cNvSpPr>
            <a:spLocks noGrp="1"/>
          </p:cNvSpPr>
          <p:nvPr>
            <p:ph idx="1"/>
          </p:nvPr>
        </p:nvSpPr>
        <p:spPr/>
        <p:txBody>
          <a:bodyPr vert="horz" lIns="91440" tIns="45720" rIns="91440" bIns="45720" rtlCol="0" anchor="t">
            <a:normAutofit/>
          </a:bodyPr>
          <a:lstStyle/>
          <a:p>
            <a:pPr marL="0" indent="0">
              <a:buNone/>
            </a:pPr>
            <a:endParaRPr lang="ja-JP" altLang="en-US">
              <a:ea typeface="游ゴシック"/>
            </a:endParaRPr>
          </a:p>
          <a:p>
            <a:pPr marL="0" indent="0">
              <a:buNone/>
            </a:pPr>
            <a:r>
              <a:rPr lang="ja-JP" altLang="en-US" sz="2400">
                <a:ea typeface="游ゴシック"/>
              </a:rPr>
              <a:t>固定観念にとらわれている広告→炎上</a:t>
            </a:r>
            <a:endParaRPr lang="ja-JP" altLang="en-US" sz="2400">
              <a:ea typeface="游ゴシック"/>
              <a:cs typeface="Calibri"/>
            </a:endParaRPr>
          </a:p>
          <a:p>
            <a:pPr marL="0" indent="0">
              <a:buNone/>
            </a:pPr>
            <a:r>
              <a:rPr lang="ja-JP" altLang="en-US" sz="2400">
                <a:ea typeface="游ゴシック"/>
              </a:rPr>
              <a:t>固定観念にとらわれていない広告→称賛</a:t>
            </a:r>
            <a:endParaRPr lang="ja-JP" altLang="en-US" sz="2400">
              <a:ea typeface="游ゴシック"/>
              <a:cs typeface="Calibri"/>
            </a:endParaRPr>
          </a:p>
          <a:p>
            <a:endParaRPr lang="ja-JP" altLang="en-US" sz="2400">
              <a:ea typeface="游ゴシック"/>
              <a:cs typeface="Calibri"/>
            </a:endParaRPr>
          </a:p>
          <a:p>
            <a:pPr marL="0" indent="0">
              <a:buNone/>
            </a:pPr>
            <a:r>
              <a:rPr lang="ja-JP" altLang="en-US" sz="2400">
                <a:ea typeface="游ゴシック"/>
              </a:rPr>
              <a:t>→固定観念にとらわれない広告とは？</a:t>
            </a:r>
            <a:endParaRPr lang="ja-JP" altLang="en-US" sz="2400">
              <a:ea typeface="游ゴシック"/>
              <a:cs typeface="Calibri"/>
            </a:endParaRPr>
          </a:p>
        </p:txBody>
      </p:sp>
      <p:sp>
        <p:nvSpPr>
          <p:cNvPr id="4" name="Slide Number Placeholder 3">
            <a:extLst>
              <a:ext uri="{FF2B5EF4-FFF2-40B4-BE49-F238E27FC236}">
                <a16:creationId xmlns:a16="http://schemas.microsoft.com/office/drawing/2014/main" id="{0F1B1F38-0473-4E09-AED5-BCE6D8980097}"/>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17</a:t>
            </a:fld>
            <a:endParaRPr lang="en-US" sz="2400" dirty="0">
              <a:ea typeface="ＭＳ Ｐゴシック"/>
            </a:endParaRPr>
          </a:p>
        </p:txBody>
      </p:sp>
    </p:spTree>
    <p:extLst>
      <p:ext uri="{BB962C8B-B14F-4D97-AF65-F5344CB8AC3E}">
        <p14:creationId xmlns:p14="http://schemas.microsoft.com/office/powerpoint/2010/main" val="27163016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8B7F5-AE5E-404E-B3A4-C4E892E1B346}"/>
              </a:ext>
            </a:extLst>
          </p:cNvPr>
          <p:cNvSpPr>
            <a:spLocks noGrp="1"/>
          </p:cNvSpPr>
          <p:nvPr>
            <p:ph type="title"/>
          </p:nvPr>
        </p:nvSpPr>
        <p:spPr/>
        <p:txBody>
          <a:bodyPr/>
          <a:lstStyle/>
          <a:p>
            <a:pPr>
              <a:lnSpc>
                <a:spcPct val="100000"/>
              </a:lnSpc>
            </a:pPr>
            <a:r>
              <a:rPr lang="ja-JP" altLang="en-US" sz="3200">
                <a:ea typeface="游ゴシック Light"/>
              </a:rPr>
              <a:t>現状分析</a:t>
            </a:r>
            <a:br>
              <a:rPr lang="ja-JP" altLang="en-US" sz="4400" dirty="0">
                <a:ea typeface="游ゴシック Light"/>
              </a:rPr>
            </a:br>
            <a:r>
              <a:rPr lang="ja-JP" altLang="en-US" sz="4400">
                <a:ea typeface="游ゴシック Light"/>
              </a:rPr>
              <a:t>パンパースの事例</a:t>
            </a:r>
            <a:endParaRPr lang="en-US" sz="4400">
              <a:cs typeface="Calibri Light"/>
            </a:endParaRPr>
          </a:p>
        </p:txBody>
      </p:sp>
      <p:sp>
        <p:nvSpPr>
          <p:cNvPr id="3" name="Content Placeholder 2">
            <a:extLst>
              <a:ext uri="{FF2B5EF4-FFF2-40B4-BE49-F238E27FC236}">
                <a16:creationId xmlns:a16="http://schemas.microsoft.com/office/drawing/2014/main" id="{9558F686-9A48-4D0C-B638-7D3CC7CFCB33}"/>
              </a:ext>
            </a:extLst>
          </p:cNvPr>
          <p:cNvSpPr>
            <a:spLocks noGrp="1"/>
          </p:cNvSpPr>
          <p:nvPr>
            <p:ph idx="1"/>
          </p:nvPr>
        </p:nvSpPr>
        <p:spPr/>
        <p:txBody>
          <a:bodyPr vert="horz" lIns="91440" tIns="45720" rIns="91440" bIns="45720" rtlCol="0" anchor="t">
            <a:normAutofit/>
          </a:bodyPr>
          <a:lstStyle/>
          <a:p>
            <a:endParaRPr lang="ja-JP" altLang="en-US" sz="2400" dirty="0">
              <a:ea typeface="游ゴシック"/>
            </a:endParaRPr>
          </a:p>
          <a:p>
            <a:r>
              <a:rPr lang="ja-JP" altLang="en-US" sz="2400">
                <a:ea typeface="游ゴシック"/>
              </a:rPr>
              <a:t>育児は誰がするものなのか？</a:t>
            </a:r>
            <a:endParaRPr lang="ja-JP" altLang="en-US" sz="2400">
              <a:ea typeface="游ゴシック"/>
              <a:cs typeface="Calibri"/>
            </a:endParaRPr>
          </a:p>
          <a:p>
            <a:r>
              <a:rPr lang="ja-JP" altLang="en-US" sz="2400">
                <a:ea typeface="游ゴシック"/>
              </a:rPr>
              <a:t>→赤ちゃんの周りにいる人全ての人がするもの</a:t>
            </a:r>
            <a:endParaRPr lang="ja-JP" altLang="en-US" sz="2400" dirty="0">
              <a:ea typeface="游ゴシック"/>
              <a:cs typeface="Calibri"/>
            </a:endParaRPr>
          </a:p>
          <a:p>
            <a:pPr marL="0" indent="0">
              <a:buNone/>
            </a:pPr>
            <a:r>
              <a:rPr lang="ja-JP" dirty="0">
                <a:ea typeface="+mn-lt"/>
                <a:cs typeface="+mn-lt"/>
                <a:hlinkClick r:id="rId2"/>
              </a:rPr>
              <a:t>https://youtu.be/LsugKLnIxWg</a:t>
            </a:r>
            <a:endParaRPr lang="ja-JP" dirty="0">
              <a:ea typeface="游ゴシック" panose="020B0400000000000000" pitchFamily="34" charset="-128"/>
              <a:cs typeface="+mn-lt"/>
              <a:hlinkClick r:id="rId2"/>
            </a:endParaRPr>
          </a:p>
          <a:p>
            <a:pPr marL="0" indent="0">
              <a:buNone/>
            </a:pPr>
            <a:endParaRPr lang="ja-JP">
              <a:ea typeface="游ゴシック"/>
            </a:endParaRPr>
          </a:p>
          <a:p>
            <a:pPr marL="0" indent="0">
              <a:buNone/>
            </a:pPr>
            <a:endParaRPr lang="ja-JP" altLang="en-US">
              <a:ea typeface="游ゴシック"/>
              <a:cs typeface="Calibri"/>
            </a:endParaRPr>
          </a:p>
          <a:p>
            <a:pPr marL="0" indent="0">
              <a:buNone/>
            </a:pPr>
            <a:endParaRPr lang="en-US" altLang="ja-JP">
              <a:ea typeface="游ゴシック"/>
            </a:endParaRPr>
          </a:p>
          <a:p>
            <a:pPr marL="0" indent="0">
              <a:buNone/>
            </a:pPr>
            <a:endParaRPr lang="en-US" altLang="ja-JP">
              <a:ea typeface="游ゴシック"/>
            </a:endParaRPr>
          </a:p>
          <a:p>
            <a:pPr marL="0" indent="0">
              <a:buNone/>
            </a:pPr>
            <a:endParaRPr lang="ja-JP" altLang="en-US">
              <a:ea typeface="游ゴシック"/>
            </a:endParaRPr>
          </a:p>
        </p:txBody>
      </p:sp>
      <p:sp>
        <p:nvSpPr>
          <p:cNvPr id="4" name="Slide Number Placeholder 3">
            <a:extLst>
              <a:ext uri="{FF2B5EF4-FFF2-40B4-BE49-F238E27FC236}">
                <a16:creationId xmlns:a16="http://schemas.microsoft.com/office/drawing/2014/main" id="{6A082711-40E5-4CF5-B3D2-827A211C0267}"/>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18</a:t>
            </a:fld>
            <a:endParaRPr lang="en-US" sz="2400" dirty="0">
              <a:ea typeface="ＭＳ Ｐゴシック"/>
            </a:endParaRPr>
          </a:p>
        </p:txBody>
      </p:sp>
      <p:pic>
        <p:nvPicPr>
          <p:cNvPr id="6" name="図 5">
            <a:extLst>
              <a:ext uri="{FF2B5EF4-FFF2-40B4-BE49-F238E27FC236}">
                <a16:creationId xmlns:a16="http://schemas.microsoft.com/office/drawing/2014/main" id="{39FED856-5E6E-D847-BCF1-2761DCDC41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7313" y="283202"/>
            <a:ext cx="3683224" cy="2762418"/>
          </a:xfrm>
          <a:prstGeom prst="rect">
            <a:avLst/>
          </a:prstGeom>
        </p:spPr>
      </p:pic>
      <p:pic>
        <p:nvPicPr>
          <p:cNvPr id="5" name="Picture 6">
            <a:extLst>
              <a:ext uri="{FF2B5EF4-FFF2-40B4-BE49-F238E27FC236}">
                <a16:creationId xmlns:a16="http://schemas.microsoft.com/office/drawing/2014/main" id="{ED3FCD48-CF20-448B-A362-A60408DD32B6}"/>
              </a:ext>
            </a:extLst>
          </p:cNvPr>
          <p:cNvPicPr>
            <a:picLocks noChangeAspect="1"/>
          </p:cNvPicPr>
          <p:nvPr/>
        </p:nvPicPr>
        <p:blipFill>
          <a:blip r:embed="rId4"/>
          <a:stretch>
            <a:fillRect/>
          </a:stretch>
        </p:blipFill>
        <p:spPr>
          <a:xfrm>
            <a:off x="8475758" y="3424753"/>
            <a:ext cx="3398043" cy="2851598"/>
          </a:xfrm>
          <a:prstGeom prst="rect">
            <a:avLst/>
          </a:prstGeom>
        </p:spPr>
      </p:pic>
      <p:pic>
        <p:nvPicPr>
          <p:cNvPr id="7" name="Picture 7">
            <a:extLst>
              <a:ext uri="{FF2B5EF4-FFF2-40B4-BE49-F238E27FC236}">
                <a16:creationId xmlns:a16="http://schemas.microsoft.com/office/drawing/2014/main" id="{7A3CC17C-C5D6-4C91-950B-2B7E61447E15}"/>
              </a:ext>
            </a:extLst>
          </p:cNvPr>
          <p:cNvPicPr>
            <a:picLocks noChangeAspect="1"/>
          </p:cNvPicPr>
          <p:nvPr/>
        </p:nvPicPr>
        <p:blipFill>
          <a:blip r:embed="rId5"/>
          <a:stretch>
            <a:fillRect/>
          </a:stretch>
        </p:blipFill>
        <p:spPr>
          <a:xfrm>
            <a:off x="4545806" y="3621777"/>
            <a:ext cx="3648074" cy="2591007"/>
          </a:xfrm>
          <a:prstGeom prst="rect">
            <a:avLst/>
          </a:prstGeom>
        </p:spPr>
      </p:pic>
    </p:spTree>
    <p:extLst>
      <p:ext uri="{BB962C8B-B14F-4D97-AF65-F5344CB8AC3E}">
        <p14:creationId xmlns:p14="http://schemas.microsoft.com/office/powerpoint/2010/main" val="4022303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AAF81-7ADA-4BE2-9F2C-07BB2A34B50E}"/>
              </a:ext>
            </a:extLst>
          </p:cNvPr>
          <p:cNvSpPr>
            <a:spLocks noGrp="1"/>
          </p:cNvSpPr>
          <p:nvPr>
            <p:ph type="title"/>
          </p:nvPr>
        </p:nvSpPr>
        <p:spPr/>
        <p:txBody>
          <a:bodyPr/>
          <a:lstStyle/>
          <a:p>
            <a:pPr>
              <a:lnSpc>
                <a:spcPct val="100000"/>
              </a:lnSpc>
            </a:pPr>
            <a:r>
              <a:rPr lang="ja-JP" altLang="en-US" sz="3200">
                <a:latin typeface="游ゴシック Light"/>
                <a:ea typeface="游ゴシック Light"/>
                <a:cs typeface="Calibri Light"/>
              </a:rPr>
              <a:t>現状分析</a:t>
            </a:r>
            <a:br>
              <a:rPr lang="ja-JP" altLang="en-US" sz="4400" dirty="0">
                <a:latin typeface="游ゴシック Light"/>
                <a:ea typeface="游ゴシック Light"/>
                <a:cs typeface="Calibri Light"/>
              </a:rPr>
            </a:br>
            <a:r>
              <a:rPr lang="ja-JP" altLang="en-US" sz="4400">
                <a:latin typeface="游ゴシック Light"/>
                <a:ea typeface="游ゴシック Light"/>
                <a:cs typeface="Calibri Light"/>
              </a:rPr>
              <a:t>貝印の事例</a:t>
            </a:r>
            <a:endParaRPr lang="en-US" sz="4400">
              <a:latin typeface="游ゴシック Light"/>
              <a:ea typeface="游ゴシック Light"/>
            </a:endParaRPr>
          </a:p>
        </p:txBody>
      </p:sp>
      <p:sp>
        <p:nvSpPr>
          <p:cNvPr id="3" name="Content Placeholder 2">
            <a:extLst>
              <a:ext uri="{FF2B5EF4-FFF2-40B4-BE49-F238E27FC236}">
                <a16:creationId xmlns:a16="http://schemas.microsoft.com/office/drawing/2014/main" id="{6D79373D-09FB-4EDD-A635-55CFFBDD89B6}"/>
              </a:ext>
            </a:extLst>
          </p:cNvPr>
          <p:cNvSpPr>
            <a:spLocks noGrp="1"/>
          </p:cNvSpPr>
          <p:nvPr>
            <p:ph idx="1"/>
          </p:nvPr>
        </p:nvSpPr>
        <p:spPr/>
        <p:txBody>
          <a:bodyPr vert="horz" lIns="0" tIns="45720" rIns="0" bIns="45720" rtlCol="0" anchor="t">
            <a:normAutofit/>
          </a:bodyPr>
          <a:lstStyle/>
          <a:p>
            <a:endParaRPr lang="ja-JP" altLang="en-US" sz="2400" dirty="0">
              <a:latin typeface="游ゴシック"/>
              <a:ea typeface="游ゴシック"/>
              <a:cs typeface="Calibri"/>
            </a:endParaRPr>
          </a:p>
          <a:p>
            <a:r>
              <a:rPr lang="ja-JP" altLang="en-US" sz="2400">
                <a:latin typeface="游ゴシック"/>
                <a:ea typeface="游ゴシック"/>
                <a:cs typeface="Calibri"/>
              </a:rPr>
              <a:t>毛は剃らないといけないのか？</a:t>
            </a:r>
            <a:endParaRPr lang="ja-JP"/>
          </a:p>
          <a:p>
            <a:r>
              <a:rPr lang="ja-JP" altLang="en-US" sz="2400">
                <a:latin typeface="游ゴシック"/>
                <a:ea typeface="游ゴシック"/>
                <a:cs typeface="Calibri"/>
              </a:rPr>
              <a:t>→剃る・剃らないは自分で決める</a:t>
            </a:r>
          </a:p>
          <a:p>
            <a:pPr marL="0" indent="0">
              <a:buNone/>
            </a:pPr>
            <a:endParaRPr lang="ja-JP" altLang="en-US" sz="2400">
              <a:latin typeface="游ゴシック Light"/>
              <a:ea typeface="游ゴシック Light"/>
              <a:cs typeface="Calibri"/>
            </a:endParaRPr>
          </a:p>
        </p:txBody>
      </p:sp>
      <p:pic>
        <p:nvPicPr>
          <p:cNvPr id="4" name="Picture 5">
            <a:extLst>
              <a:ext uri="{FF2B5EF4-FFF2-40B4-BE49-F238E27FC236}">
                <a16:creationId xmlns:a16="http://schemas.microsoft.com/office/drawing/2014/main" id="{35D2AFFF-3390-4A5F-8774-C61AA7F0D4FA}"/>
              </a:ext>
            </a:extLst>
          </p:cNvPr>
          <p:cNvPicPr>
            <a:picLocks noChangeAspect="1"/>
          </p:cNvPicPr>
          <p:nvPr/>
        </p:nvPicPr>
        <p:blipFill>
          <a:blip r:embed="rId2"/>
          <a:stretch>
            <a:fillRect/>
          </a:stretch>
        </p:blipFill>
        <p:spPr>
          <a:xfrm>
            <a:off x="2690324" y="3518371"/>
            <a:ext cx="4255398" cy="2737931"/>
          </a:xfrm>
          <a:prstGeom prst="rect">
            <a:avLst/>
          </a:prstGeom>
        </p:spPr>
      </p:pic>
      <p:pic>
        <p:nvPicPr>
          <p:cNvPr id="6" name="Picture 6">
            <a:extLst>
              <a:ext uri="{FF2B5EF4-FFF2-40B4-BE49-F238E27FC236}">
                <a16:creationId xmlns:a16="http://schemas.microsoft.com/office/drawing/2014/main" id="{68AD9DF5-472E-4275-9119-C64E20623D45}"/>
              </a:ext>
            </a:extLst>
          </p:cNvPr>
          <p:cNvPicPr>
            <a:picLocks noChangeAspect="1"/>
          </p:cNvPicPr>
          <p:nvPr/>
        </p:nvPicPr>
        <p:blipFill>
          <a:blip r:embed="rId3"/>
          <a:stretch>
            <a:fillRect/>
          </a:stretch>
        </p:blipFill>
        <p:spPr>
          <a:xfrm>
            <a:off x="7434639" y="3521775"/>
            <a:ext cx="4422561" cy="2745500"/>
          </a:xfrm>
          <a:prstGeom prst="rect">
            <a:avLst/>
          </a:prstGeom>
        </p:spPr>
      </p:pic>
      <p:pic>
        <p:nvPicPr>
          <p:cNvPr id="5" name="Picture 4">
            <a:extLst>
              <a:ext uri="{FF2B5EF4-FFF2-40B4-BE49-F238E27FC236}">
                <a16:creationId xmlns:a16="http://schemas.microsoft.com/office/drawing/2014/main" id="{13604BCC-DAEB-49DF-B8A4-C169C8560471}"/>
              </a:ext>
            </a:extLst>
          </p:cNvPr>
          <p:cNvPicPr>
            <a:picLocks noChangeAspect="1"/>
          </p:cNvPicPr>
          <p:nvPr/>
        </p:nvPicPr>
        <p:blipFill>
          <a:blip r:embed="rId4"/>
          <a:stretch>
            <a:fillRect/>
          </a:stretch>
        </p:blipFill>
        <p:spPr>
          <a:xfrm>
            <a:off x="7576382" y="301132"/>
            <a:ext cx="4200464" cy="3031538"/>
          </a:xfrm>
          <a:prstGeom prst="rect">
            <a:avLst/>
          </a:prstGeom>
        </p:spPr>
      </p:pic>
      <p:sp>
        <p:nvSpPr>
          <p:cNvPr id="7" name="Slide Number Placeholder 6">
            <a:extLst>
              <a:ext uri="{FF2B5EF4-FFF2-40B4-BE49-F238E27FC236}">
                <a16:creationId xmlns:a16="http://schemas.microsoft.com/office/drawing/2014/main" id="{3636D8E8-C516-43D1-9110-D9F33BE12116}"/>
              </a:ext>
            </a:extLst>
          </p:cNvPr>
          <p:cNvSpPr>
            <a:spLocks noGrp="1"/>
          </p:cNvSpPr>
          <p:nvPr>
            <p:ph type="sldNum" sz="quarter" idx="12"/>
          </p:nvPr>
        </p:nvSpPr>
        <p:spPr/>
        <p:txBody>
          <a:bodyPr/>
          <a:lstStyle/>
          <a:p>
            <a:fld id="{629637A9-119A-49DA-BD12-AAC58B377D80}" type="slidenum">
              <a:rPr lang="en-US" sz="2400" dirty="0"/>
              <a:t>19</a:t>
            </a:fld>
            <a:endParaRPr lang="en-US" sz="2400">
              <a:cs typeface="Calibri" panose="020F0502020204030204"/>
            </a:endParaRPr>
          </a:p>
        </p:txBody>
      </p:sp>
    </p:spTree>
    <p:extLst>
      <p:ext uri="{BB962C8B-B14F-4D97-AF65-F5344CB8AC3E}">
        <p14:creationId xmlns:p14="http://schemas.microsoft.com/office/powerpoint/2010/main" val="3361881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74700-0A14-4E27-A108-65D25853A400}"/>
              </a:ext>
            </a:extLst>
          </p:cNvPr>
          <p:cNvSpPr>
            <a:spLocks noGrp="1"/>
          </p:cNvSpPr>
          <p:nvPr>
            <p:ph type="title"/>
          </p:nvPr>
        </p:nvSpPr>
        <p:spPr/>
        <p:txBody>
          <a:bodyPr/>
          <a:lstStyle/>
          <a:p>
            <a:r>
              <a:rPr lang="ja-JP" altLang="en-US">
                <a:ea typeface="游ゴシック Light"/>
              </a:rPr>
              <a:t>研究概要</a:t>
            </a:r>
            <a:endParaRPr kumimoji="1" lang="en-US"/>
          </a:p>
        </p:txBody>
      </p:sp>
      <p:sp>
        <p:nvSpPr>
          <p:cNvPr id="3" name="Content Placeholder 2">
            <a:extLst>
              <a:ext uri="{FF2B5EF4-FFF2-40B4-BE49-F238E27FC236}">
                <a16:creationId xmlns:a16="http://schemas.microsoft.com/office/drawing/2014/main" id="{0001C6FB-526F-4D6F-8994-771FE77DA01F}"/>
              </a:ext>
            </a:extLst>
          </p:cNvPr>
          <p:cNvSpPr>
            <a:spLocks noGrp="1"/>
          </p:cNvSpPr>
          <p:nvPr>
            <p:ph idx="1"/>
          </p:nvPr>
        </p:nvSpPr>
        <p:spPr/>
        <p:txBody>
          <a:bodyPr vert="horz" lIns="91440" tIns="45720" rIns="91440" bIns="45720" rtlCol="0" anchor="t">
            <a:normAutofit fontScale="92500" lnSpcReduction="10000"/>
          </a:bodyPr>
          <a:lstStyle/>
          <a:p>
            <a:pPr marL="0" indent="0">
              <a:buNone/>
            </a:pPr>
            <a:endParaRPr lang="ja-JP" altLang="en-US" sz="2400">
              <a:ea typeface="游ゴシック"/>
            </a:endParaRPr>
          </a:p>
          <a:p>
            <a:pPr marL="0" indent="0">
              <a:buNone/>
            </a:pPr>
            <a:r>
              <a:rPr lang="ja-JP" altLang="en-US" sz="2400">
                <a:ea typeface="游ゴシック"/>
              </a:rPr>
              <a:t>近年、ジェンダー差別が多く見受けられ、広告を介してマーケティングにも影響が見られる。</a:t>
            </a:r>
            <a:endParaRPr lang="ja-JP" altLang="en-US" sz="2400">
              <a:ea typeface="游ゴシック"/>
              <a:cs typeface="Calibri"/>
            </a:endParaRPr>
          </a:p>
          <a:p>
            <a:pPr marL="0" indent="0">
              <a:buNone/>
            </a:pPr>
            <a:r>
              <a:rPr lang="ja-JP" altLang="en-US" sz="2400">
                <a:ea typeface="游ゴシック"/>
              </a:rPr>
              <a:t>そこで、本研究ではジェンダーに関する固定観念に捉われていない広告が商品選択に与える影響について研究していく。</a:t>
            </a:r>
            <a:endParaRPr lang="en-US" altLang="ja-JP" sz="2400" dirty="0">
              <a:ea typeface="游ゴシック"/>
              <a:cs typeface="Calibri"/>
            </a:endParaRPr>
          </a:p>
          <a:p>
            <a:pPr marL="0" indent="0">
              <a:buNone/>
            </a:pPr>
            <a:endParaRPr lang="ja-JP" altLang="en-US" sz="2400">
              <a:ea typeface="游ゴシック"/>
              <a:cs typeface="Calibri"/>
            </a:endParaRPr>
          </a:p>
          <a:p>
            <a:pPr>
              <a:buFont typeface="Calibri"/>
              <a:buChar char=" "/>
            </a:pPr>
            <a:endParaRPr lang="ja-JP" sz="2400">
              <a:latin typeface="游ゴシック"/>
              <a:ea typeface="游ゴシック"/>
              <a:cs typeface="Calibri"/>
            </a:endParaRPr>
          </a:p>
          <a:p>
            <a:pPr>
              <a:buFont typeface="Calibri"/>
              <a:buChar char=" "/>
            </a:pPr>
            <a:r>
              <a:rPr lang="ja-JP" sz="2400">
                <a:latin typeface="游ゴシック"/>
                <a:ea typeface="游ゴシック"/>
                <a:cs typeface="Calibri"/>
              </a:rPr>
              <a:t>ジェンダー</a:t>
            </a:r>
            <a:endParaRPr lang="ja-JP" sz="2400">
              <a:latin typeface="Calibri" panose="020F0502020204030204"/>
              <a:ea typeface="游ゴシック"/>
              <a:cs typeface="Calibri"/>
            </a:endParaRPr>
          </a:p>
          <a:p>
            <a:pPr>
              <a:buFont typeface="Calibri"/>
              <a:buChar char=" "/>
            </a:pPr>
            <a:r>
              <a:rPr lang="ja-JP" sz="2400">
                <a:latin typeface="游ゴシック"/>
                <a:ea typeface="游ゴシック"/>
                <a:cs typeface="Calibri"/>
              </a:rPr>
              <a:t>身体的な特徴としての性別というよりも、人間社会における心理的・文化的な性別。社会的な役割としての男女のあり方。(実用日本語表現辞典)</a:t>
            </a:r>
            <a:endParaRPr lang="ja-JP" sz="2400">
              <a:ea typeface="+mn-lt"/>
              <a:cs typeface="+mn-lt"/>
            </a:endParaRPr>
          </a:p>
          <a:p>
            <a:pPr>
              <a:buFont typeface="Calibri"/>
              <a:buChar char=" "/>
            </a:pPr>
            <a:endParaRPr lang="en-US" altLang="ja-JP" sz="2400" dirty="0">
              <a:ea typeface="+mn-lt"/>
              <a:cs typeface="+mn-lt"/>
            </a:endParaRPr>
          </a:p>
          <a:p>
            <a:pPr marL="0" indent="0">
              <a:buNone/>
            </a:pPr>
            <a:endParaRPr lang="ja-JP" altLang="en-US" sz="2400">
              <a:ea typeface="游ゴシック"/>
              <a:cs typeface="Calibri"/>
            </a:endParaRPr>
          </a:p>
          <a:p>
            <a:pPr marL="0" indent="0">
              <a:buNone/>
            </a:pPr>
            <a:endParaRPr lang="ja-JP" altLang="en-US" sz="2400">
              <a:ea typeface="游ゴシック"/>
              <a:cs typeface="Calibri"/>
            </a:endParaRPr>
          </a:p>
          <a:p>
            <a:pPr marL="0" indent="0">
              <a:buNone/>
            </a:pPr>
            <a:endParaRPr lang="ja-JP" altLang="en-US">
              <a:ea typeface="游ゴシック"/>
              <a:cs typeface="Calibri" panose="020F0502020204030204"/>
            </a:endParaRPr>
          </a:p>
        </p:txBody>
      </p:sp>
      <p:sp>
        <p:nvSpPr>
          <p:cNvPr id="4" name="Slide Number Placeholder 3">
            <a:extLst>
              <a:ext uri="{FF2B5EF4-FFF2-40B4-BE49-F238E27FC236}">
                <a16:creationId xmlns:a16="http://schemas.microsoft.com/office/drawing/2014/main" id="{92CA49F0-CAC1-4398-AE0B-B43B25F1CF3E}"/>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2</a:t>
            </a:fld>
            <a:endParaRPr lang="en-US" sz="2400" dirty="0">
              <a:ea typeface="ＭＳ Ｐゴシック"/>
            </a:endParaRPr>
          </a:p>
        </p:txBody>
      </p:sp>
    </p:spTree>
    <p:extLst>
      <p:ext uri="{BB962C8B-B14F-4D97-AF65-F5344CB8AC3E}">
        <p14:creationId xmlns:p14="http://schemas.microsoft.com/office/powerpoint/2010/main" val="16222044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F5E42-96B5-4673-95A9-8A5AC2973B2E}"/>
              </a:ext>
            </a:extLst>
          </p:cNvPr>
          <p:cNvSpPr>
            <a:spLocks noGrp="1"/>
          </p:cNvSpPr>
          <p:nvPr>
            <p:ph type="title"/>
          </p:nvPr>
        </p:nvSpPr>
        <p:spPr/>
        <p:txBody>
          <a:bodyPr/>
          <a:lstStyle/>
          <a:p>
            <a:r>
              <a:rPr lang="ja-JP" altLang="en-US">
                <a:latin typeface="游ゴシック Light"/>
                <a:ea typeface="游ゴシック Light"/>
                <a:cs typeface="Calibri Light"/>
              </a:rPr>
              <a:t>先行研究</a:t>
            </a:r>
            <a:endParaRPr lang="en-US">
              <a:latin typeface="游ゴシック Light"/>
              <a:ea typeface="游ゴシック Light"/>
            </a:endParaRPr>
          </a:p>
        </p:txBody>
      </p:sp>
      <p:sp>
        <p:nvSpPr>
          <p:cNvPr id="3" name="Content Placeholder 2">
            <a:extLst>
              <a:ext uri="{FF2B5EF4-FFF2-40B4-BE49-F238E27FC236}">
                <a16:creationId xmlns:a16="http://schemas.microsoft.com/office/drawing/2014/main" id="{CD180842-A7F6-4055-B9F8-BA080DF23E74}"/>
              </a:ext>
            </a:extLst>
          </p:cNvPr>
          <p:cNvSpPr>
            <a:spLocks noGrp="1"/>
          </p:cNvSpPr>
          <p:nvPr>
            <p:ph idx="1"/>
          </p:nvPr>
        </p:nvSpPr>
        <p:spPr>
          <a:xfrm>
            <a:off x="1097280" y="1845734"/>
            <a:ext cx="10058400" cy="4501031"/>
          </a:xfrm>
        </p:spPr>
        <p:txBody>
          <a:bodyPr vert="horz" lIns="0" tIns="45720" rIns="0" bIns="45720" rtlCol="0" anchor="t">
            <a:normAutofit fontScale="92500" lnSpcReduction="10000"/>
          </a:bodyPr>
          <a:lstStyle/>
          <a:p>
            <a:endParaRPr lang="en-US" altLang="ja-JP" sz="2400">
              <a:latin typeface="游ゴシック"/>
              <a:ea typeface="游ゴシック"/>
              <a:cs typeface="Calibri"/>
            </a:endParaRPr>
          </a:p>
          <a:p>
            <a:r>
              <a:rPr lang="ja-JP" altLang="en-US" sz="2900">
                <a:latin typeface="游ゴシック"/>
                <a:ea typeface="游ゴシック"/>
                <a:cs typeface="Calibri"/>
              </a:rPr>
              <a:t>日本で「ジェンダーの固定観念を打ち破る広告を見たことがある」人は３８５件の回答の２９．９％にとどまっており、</a:t>
            </a:r>
            <a:endParaRPr lang="en-US" altLang="ja-JP" sz="2600"/>
          </a:p>
          <a:p>
            <a:r>
              <a:rPr lang="ja-JP" altLang="en-US" sz="2900" b="1">
                <a:latin typeface="游ゴシック"/>
                <a:ea typeface="游ゴシック"/>
                <a:cs typeface="Calibri"/>
              </a:rPr>
              <a:t>ジェンダーの固定観念を打ち破るような広告表現を期待している</a:t>
            </a:r>
            <a:r>
              <a:rPr lang="ja-JP" altLang="en-US" sz="2900">
                <a:latin typeface="游ゴシック"/>
                <a:ea typeface="游ゴシック"/>
                <a:cs typeface="Calibri"/>
              </a:rPr>
              <a:t>というコメントが寄せられている</a:t>
            </a:r>
            <a:endParaRPr lang="en-US" altLang="ja-JP" sz="2400" dirty="0">
              <a:ea typeface="ＭＳ Ｐゴシック"/>
              <a:cs typeface="Calibri"/>
            </a:endParaRPr>
          </a:p>
          <a:p>
            <a:pPr marL="0" indent="0">
              <a:buNone/>
            </a:pPr>
            <a:endParaRPr lang="ja-JP" altLang="en-US" sz="2400">
              <a:ea typeface="ＭＳ Ｐゴシック"/>
              <a:cs typeface="Calibri"/>
            </a:endParaRPr>
          </a:p>
          <a:p>
            <a:pPr marL="0" indent="0">
              <a:buNone/>
            </a:pPr>
            <a:endParaRPr lang="ja-JP" altLang="en-US" sz="1800">
              <a:latin typeface="游ゴシック"/>
              <a:ea typeface="游ゴシック"/>
              <a:cs typeface="Calibri"/>
            </a:endParaRPr>
          </a:p>
          <a:p>
            <a:r>
              <a:rPr lang="ja-JP" altLang="en-US" sz="2800">
                <a:latin typeface="游ゴシック"/>
                <a:ea typeface="游ゴシック"/>
                <a:cs typeface="Calibri"/>
              </a:rPr>
              <a:t>「広告でのジェンダー描写に関するユースの意識調査」</a:t>
            </a:r>
            <a:endParaRPr lang="ja-JP" sz="3300"/>
          </a:p>
          <a:p>
            <a:r>
              <a:rPr lang="ja-JP" sz="2800">
                <a:ea typeface="+mn-lt"/>
                <a:cs typeface="+mn-lt"/>
                <a:hlinkClick r:id="rId2"/>
              </a:rPr>
              <a:t>https://www.plan-international.jp/news/girl/pdf/191009_girlsleadership.pdf</a:t>
            </a:r>
            <a:endParaRPr lang="en-US" altLang="ja-JP" sz="2800">
              <a:ea typeface="+mn-lt"/>
              <a:cs typeface="+mn-lt"/>
            </a:endParaRPr>
          </a:p>
          <a:p>
            <a:endParaRPr lang="ja-JP" altLang="en-US" sz="2400">
              <a:ea typeface="ＭＳ Ｐゴシック"/>
              <a:cs typeface="Calibri"/>
            </a:endParaRPr>
          </a:p>
        </p:txBody>
      </p:sp>
      <p:sp>
        <p:nvSpPr>
          <p:cNvPr id="4" name="Slide Number Placeholder 3">
            <a:extLst>
              <a:ext uri="{FF2B5EF4-FFF2-40B4-BE49-F238E27FC236}">
                <a16:creationId xmlns:a16="http://schemas.microsoft.com/office/drawing/2014/main" id="{95A75020-CD73-46BB-A580-9724A7E4396C}"/>
              </a:ext>
            </a:extLst>
          </p:cNvPr>
          <p:cNvSpPr>
            <a:spLocks noGrp="1"/>
          </p:cNvSpPr>
          <p:nvPr>
            <p:ph type="sldNum" sz="quarter" idx="12"/>
          </p:nvPr>
        </p:nvSpPr>
        <p:spPr/>
        <p:txBody>
          <a:bodyPr/>
          <a:lstStyle/>
          <a:p>
            <a:fld id="{629637A9-119A-49DA-BD12-AAC58B377D80}" type="slidenum">
              <a:rPr lang="en-US" sz="2400" dirty="0"/>
              <a:t>20</a:t>
            </a:fld>
            <a:endParaRPr lang="en-US" sz="2400"/>
          </a:p>
        </p:txBody>
      </p:sp>
    </p:spTree>
    <p:extLst>
      <p:ext uri="{BB962C8B-B14F-4D97-AF65-F5344CB8AC3E}">
        <p14:creationId xmlns:p14="http://schemas.microsoft.com/office/powerpoint/2010/main" val="40113124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83B7F-8F1C-4950-94BA-0806D3D3986B}"/>
              </a:ext>
            </a:extLst>
          </p:cNvPr>
          <p:cNvSpPr>
            <a:spLocks noGrp="1"/>
          </p:cNvSpPr>
          <p:nvPr>
            <p:ph type="title"/>
          </p:nvPr>
        </p:nvSpPr>
        <p:spPr/>
        <p:txBody>
          <a:bodyPr/>
          <a:lstStyle/>
          <a:p>
            <a:r>
              <a:rPr lang="ja-JP" altLang="en-US">
                <a:ea typeface="游ゴシック Light"/>
              </a:rPr>
              <a:t>問題意識</a:t>
            </a:r>
            <a:endParaRPr kumimoji="1" lang="en-US" dirty="0"/>
          </a:p>
        </p:txBody>
      </p:sp>
      <p:sp>
        <p:nvSpPr>
          <p:cNvPr id="3" name="Content Placeholder 2">
            <a:extLst>
              <a:ext uri="{FF2B5EF4-FFF2-40B4-BE49-F238E27FC236}">
                <a16:creationId xmlns:a16="http://schemas.microsoft.com/office/drawing/2014/main" id="{63046541-9EBF-4520-8E58-E46BA8F8ACA4}"/>
              </a:ext>
            </a:extLst>
          </p:cNvPr>
          <p:cNvSpPr>
            <a:spLocks noGrp="1"/>
          </p:cNvSpPr>
          <p:nvPr>
            <p:ph idx="1"/>
          </p:nvPr>
        </p:nvSpPr>
        <p:spPr>
          <a:xfrm>
            <a:off x="1097280" y="1845734"/>
            <a:ext cx="10058400" cy="4163180"/>
          </a:xfrm>
        </p:spPr>
        <p:txBody>
          <a:bodyPr vert="horz" lIns="91440" tIns="45720" rIns="91440" bIns="45720" rtlCol="0" anchor="t">
            <a:normAutofit lnSpcReduction="10000"/>
          </a:bodyPr>
          <a:lstStyle/>
          <a:p>
            <a:pPr marL="0" indent="0">
              <a:buNone/>
            </a:pPr>
            <a:endParaRPr lang="ja-JP" altLang="en-US" sz="2400" dirty="0">
              <a:ea typeface="游ゴシック"/>
            </a:endParaRPr>
          </a:p>
          <a:p>
            <a:pPr marL="0" indent="0">
              <a:buNone/>
            </a:pPr>
            <a:r>
              <a:rPr lang="ja-JP" altLang="en-US" sz="2400">
                <a:ea typeface="游ゴシック"/>
              </a:rPr>
              <a:t>ジェンダーにとらわれない広告を出す</a:t>
            </a:r>
            <a:endParaRPr lang="en-US" altLang="ja-JP" sz="2400" dirty="0">
              <a:ea typeface="游ゴシック"/>
            </a:endParaRPr>
          </a:p>
          <a:p>
            <a:pPr marL="0" indent="0">
              <a:buNone/>
            </a:pPr>
            <a:endParaRPr lang="en-US" altLang="ja-JP" sz="2400" dirty="0">
              <a:ea typeface="游ゴシック"/>
              <a:cs typeface="Calibri"/>
            </a:endParaRPr>
          </a:p>
          <a:p>
            <a:pPr marL="0" indent="0">
              <a:buNone/>
            </a:pPr>
            <a:endParaRPr lang="ja-JP" altLang="en-US" sz="2400" dirty="0">
              <a:ea typeface="游ゴシック"/>
              <a:cs typeface="Calibri"/>
            </a:endParaRPr>
          </a:p>
          <a:p>
            <a:pPr marL="0" indent="0">
              <a:buNone/>
            </a:pPr>
            <a:r>
              <a:rPr lang="ja-JP" altLang="en-US" sz="2400">
                <a:ea typeface="游ゴシック"/>
              </a:rPr>
              <a:t>称賛の声があがる</a:t>
            </a:r>
            <a:endParaRPr lang="ja-JP" sz="2400">
              <a:ea typeface="ＭＳ Ｐゴシック"/>
              <a:cs typeface="Calibri"/>
            </a:endParaRPr>
          </a:p>
          <a:p>
            <a:pPr marL="0" indent="0">
              <a:buNone/>
            </a:pPr>
            <a:endParaRPr lang="ja-JP" altLang="en-US" sz="2400" dirty="0">
              <a:ea typeface="游ゴシック"/>
              <a:cs typeface="Calibri"/>
            </a:endParaRPr>
          </a:p>
          <a:p>
            <a:pPr marL="0" indent="0">
              <a:buNone/>
            </a:pPr>
            <a:r>
              <a:rPr lang="ja-JP" altLang="en-US" sz="2400">
                <a:ea typeface="游ゴシック"/>
              </a:rPr>
              <a:t>しかし、</a:t>
            </a:r>
            <a:endParaRPr lang="ja-JP" altLang="en-US" sz="2400" dirty="0">
              <a:ea typeface="游ゴシック"/>
              <a:cs typeface="Calibri"/>
            </a:endParaRPr>
          </a:p>
          <a:p>
            <a:pPr marL="0" indent="0">
              <a:buNone/>
            </a:pPr>
            <a:r>
              <a:rPr lang="ja-JP" altLang="en-US" sz="2400">
                <a:ea typeface="游ゴシック"/>
              </a:rPr>
              <a:t>称賛からその先の効果(企業のイメージアップや購買意欲の増加)が見られるデータが無い</a:t>
            </a:r>
            <a:endParaRPr lang="ja-JP" altLang="en-US" sz="2400" dirty="0">
              <a:ea typeface="游ゴシック"/>
              <a:cs typeface="Calibri"/>
            </a:endParaRPr>
          </a:p>
          <a:p>
            <a:endParaRPr lang="ja-JP" altLang="en-US" sz="2400" dirty="0">
              <a:ea typeface="游ゴシック"/>
              <a:cs typeface="Calibri"/>
            </a:endParaRPr>
          </a:p>
        </p:txBody>
      </p:sp>
      <p:sp>
        <p:nvSpPr>
          <p:cNvPr id="4" name="Slide Number Placeholder 3">
            <a:extLst>
              <a:ext uri="{FF2B5EF4-FFF2-40B4-BE49-F238E27FC236}">
                <a16:creationId xmlns:a16="http://schemas.microsoft.com/office/drawing/2014/main" id="{104ABF49-F394-4229-889F-AE59F093E04C}"/>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21</a:t>
            </a:fld>
            <a:endParaRPr kumimoji="1" lang="ja-JP" altLang="en-US" sz="2400" dirty="0">
              <a:ea typeface="ＭＳ Ｐゴシック"/>
            </a:endParaRPr>
          </a:p>
        </p:txBody>
      </p:sp>
      <p:sp>
        <p:nvSpPr>
          <p:cNvPr id="5" name="Arrow: Down 4">
            <a:extLst>
              <a:ext uri="{FF2B5EF4-FFF2-40B4-BE49-F238E27FC236}">
                <a16:creationId xmlns:a16="http://schemas.microsoft.com/office/drawing/2014/main" id="{1D790AF4-C02E-444A-BAFE-44E975F61994}"/>
              </a:ext>
            </a:extLst>
          </p:cNvPr>
          <p:cNvSpPr/>
          <p:nvPr/>
        </p:nvSpPr>
        <p:spPr>
          <a:xfrm>
            <a:off x="2589594" y="2780571"/>
            <a:ext cx="454925" cy="7051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74988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61E6EB-9C29-BE42-A250-12875FB2CA91}"/>
              </a:ext>
            </a:extLst>
          </p:cNvPr>
          <p:cNvSpPr>
            <a:spLocks noGrp="1"/>
          </p:cNvSpPr>
          <p:nvPr>
            <p:ph type="title"/>
          </p:nvPr>
        </p:nvSpPr>
        <p:spPr/>
        <p:txBody>
          <a:bodyPr/>
          <a:lstStyle/>
          <a:p>
            <a:r>
              <a:rPr lang="ja-JP" altLang="en-US">
                <a:latin typeface="游ゴシック Light"/>
                <a:ea typeface="游ゴシック Light"/>
              </a:rPr>
              <a:t>仮説導出</a:t>
            </a:r>
          </a:p>
        </p:txBody>
      </p:sp>
      <p:sp>
        <p:nvSpPr>
          <p:cNvPr id="3" name="コンテンツ プレースホルダー 2">
            <a:extLst>
              <a:ext uri="{FF2B5EF4-FFF2-40B4-BE49-F238E27FC236}">
                <a16:creationId xmlns:a16="http://schemas.microsoft.com/office/drawing/2014/main" id="{9F2CF11E-57D3-9044-B07D-25EB8310B618}"/>
              </a:ext>
            </a:extLst>
          </p:cNvPr>
          <p:cNvSpPr>
            <a:spLocks noGrp="1"/>
          </p:cNvSpPr>
          <p:nvPr>
            <p:ph idx="1"/>
          </p:nvPr>
        </p:nvSpPr>
        <p:spPr/>
        <p:txBody>
          <a:bodyPr vert="horz" lIns="0" tIns="45720" rIns="0" bIns="45720" rtlCol="0" anchor="t">
            <a:normAutofit lnSpcReduction="10000"/>
          </a:bodyPr>
          <a:lstStyle/>
          <a:p>
            <a:r>
              <a:rPr kumimoji="1" lang="en-US" altLang="ja-JP" dirty="0">
                <a:latin typeface="Yu Gothic" panose="020B0400000000000000" pitchFamily="34" charset="-128"/>
                <a:ea typeface="Yu Gothic" panose="020B0400000000000000" pitchFamily="34" charset="-128"/>
              </a:rPr>
              <a:t>2</a:t>
            </a:r>
            <a:r>
              <a:rPr kumimoji="1" lang="ja-JP" altLang="en-US">
                <a:latin typeface="Yu Gothic" panose="020B0400000000000000" pitchFamily="34" charset="-128"/>
                <a:ea typeface="Yu Gothic" panose="020B0400000000000000" pitchFamily="34" charset="-128"/>
              </a:rPr>
              <a:t>つの原因：企業の立場を表明している広告と新しくターゲットに含められた消費者</a:t>
            </a:r>
            <a:endParaRPr kumimoji="1" lang="en-US" altLang="ja-JP" dirty="0">
              <a:latin typeface="Yu Gothic" panose="020B0400000000000000" pitchFamily="34" charset="-128"/>
              <a:ea typeface="Yu Gothic" panose="020B0400000000000000" pitchFamily="34" charset="-128"/>
            </a:endParaRPr>
          </a:p>
          <a:p>
            <a:pPr marL="0" indent="0">
              <a:buNone/>
            </a:pPr>
            <a:r>
              <a:rPr kumimoji="1" lang="ja-JP" altLang="en-US">
                <a:latin typeface="Yu Gothic" panose="020B0400000000000000" pitchFamily="34" charset="-128"/>
                <a:ea typeface="Yu Gothic" panose="020B0400000000000000" pitchFamily="34" charset="-128"/>
              </a:rPr>
              <a:t>消費者は自分との関係性がある商品を好む</a:t>
            </a:r>
            <a:endParaRPr kumimoji="1" lang="en-US" altLang="ja-JP" dirty="0">
              <a:latin typeface="Yu Gothic" panose="020B0400000000000000" pitchFamily="34" charset="-128"/>
              <a:ea typeface="Yu Gothic" panose="020B0400000000000000" pitchFamily="34" charset="-128"/>
            </a:endParaRPr>
          </a:p>
          <a:p>
            <a:pPr marL="0" indent="0">
              <a:buNone/>
            </a:pPr>
            <a:endParaRPr kumimoji="1" lang="en-US" altLang="ja-JP" dirty="0">
              <a:latin typeface="Yu Gothic" panose="020B0400000000000000" pitchFamily="34" charset="-128"/>
              <a:ea typeface="Yu Gothic" panose="020B0400000000000000" pitchFamily="34" charset="-128"/>
            </a:endParaRPr>
          </a:p>
          <a:p>
            <a:pPr marL="0" indent="0">
              <a:buNone/>
            </a:pPr>
            <a:endParaRPr kumimoji="1" lang="en-US" altLang="ja-JP" dirty="0">
              <a:latin typeface="Yu Gothic" panose="020B0400000000000000" pitchFamily="34" charset="-128"/>
              <a:ea typeface="Yu Gothic" panose="020B0400000000000000" pitchFamily="34" charset="-128"/>
            </a:endParaRPr>
          </a:p>
          <a:p>
            <a:pPr marL="0" indent="0">
              <a:buNone/>
            </a:pPr>
            <a:r>
              <a:rPr kumimoji="1" lang="ja-JP" altLang="en-US">
                <a:latin typeface="Yu Gothic" panose="020B0400000000000000" pitchFamily="34" charset="-128"/>
                <a:ea typeface="Yu Gothic" panose="020B0400000000000000" pitchFamily="34" charset="-128"/>
              </a:rPr>
              <a:t>商品の差別化がわかりづらい場合、消費者は企業の立場、理念や考えを商品選択の指針とする</a:t>
            </a:r>
            <a:endParaRPr kumimoji="1" lang="en-US" altLang="ja-JP" dirty="0">
              <a:latin typeface="Yu Gothic" panose="020B0400000000000000" pitchFamily="34" charset="-128"/>
              <a:ea typeface="Yu Gothic" panose="020B0400000000000000" pitchFamily="34" charset="-128"/>
            </a:endParaRPr>
          </a:p>
          <a:p>
            <a:pPr marL="0" indent="0">
              <a:buNone/>
            </a:pPr>
            <a:endParaRPr kumimoji="1" lang="en-US" altLang="ja-JP" dirty="0">
              <a:latin typeface="Yu Gothic" panose="020B0400000000000000" pitchFamily="34" charset="-128"/>
              <a:ea typeface="Yu Gothic" panose="020B0400000000000000" pitchFamily="34" charset="-128"/>
            </a:endParaRPr>
          </a:p>
          <a:p>
            <a:pPr marL="0" indent="0">
              <a:buNone/>
            </a:pPr>
            <a:endParaRPr kumimoji="1" lang="en-US" altLang="ja-JP" dirty="0">
              <a:latin typeface="Yu Gothic" panose="020B0400000000000000" pitchFamily="34" charset="-128"/>
              <a:ea typeface="Yu Gothic" panose="020B0400000000000000" pitchFamily="34" charset="-128"/>
            </a:endParaRPr>
          </a:p>
          <a:p>
            <a:pPr marL="0" indent="0">
              <a:buNone/>
            </a:pPr>
            <a:r>
              <a:rPr kumimoji="1" lang="ja-JP" altLang="en-US">
                <a:latin typeface="Yu Gothic"/>
                <a:ea typeface="Yu Gothic"/>
              </a:rPr>
              <a:t>企業がジェンダーへの考えを表明することで、その考えに共感する消費者が新規顧客としてターゲットに含まれる。</a:t>
            </a:r>
            <a:endParaRPr lang="ja-JP" altLang="en-US">
              <a:latin typeface="Yu Gothic"/>
              <a:ea typeface="Yu Gothic"/>
            </a:endParaRPr>
          </a:p>
          <a:p>
            <a:pPr marL="0" indent="0">
              <a:buNone/>
            </a:pPr>
            <a:endParaRPr kumimoji="1" lang="en-US" altLang="ja-JP" dirty="0">
              <a:latin typeface="Yu Gothic" panose="020B0400000000000000" pitchFamily="34" charset="-128"/>
              <a:ea typeface="Yu Gothic" panose="020B0400000000000000" pitchFamily="34" charset="-128"/>
            </a:endParaRPr>
          </a:p>
          <a:p>
            <a:pPr marL="0" indent="0">
              <a:buNone/>
            </a:pPr>
            <a:endParaRPr kumimoji="1" lang="en-US" altLang="ja-JP" dirty="0">
              <a:latin typeface="Yu Gothic" panose="020B0400000000000000" pitchFamily="34" charset="-128"/>
              <a:ea typeface="Yu Gothic" panose="020B0400000000000000" pitchFamily="34" charset="-128"/>
            </a:endParaRPr>
          </a:p>
          <a:p>
            <a:endParaRPr kumimoji="1" lang="ja-JP" altLang="en-US">
              <a:latin typeface="Yu Gothic" panose="020B0400000000000000" pitchFamily="34" charset="-128"/>
              <a:ea typeface="Yu Gothic" panose="020B0400000000000000" pitchFamily="34" charset="-128"/>
            </a:endParaRPr>
          </a:p>
        </p:txBody>
      </p:sp>
      <p:sp>
        <p:nvSpPr>
          <p:cNvPr id="4" name="スライド番号プレースホルダー 3">
            <a:extLst>
              <a:ext uri="{FF2B5EF4-FFF2-40B4-BE49-F238E27FC236}">
                <a16:creationId xmlns:a16="http://schemas.microsoft.com/office/drawing/2014/main" id="{B8BB85A7-2734-4A4A-86C8-6CEC01234610}"/>
              </a:ext>
            </a:extLst>
          </p:cNvPr>
          <p:cNvSpPr>
            <a:spLocks noGrp="1"/>
          </p:cNvSpPr>
          <p:nvPr>
            <p:ph type="sldNum" sz="quarter" idx="12"/>
          </p:nvPr>
        </p:nvSpPr>
        <p:spPr/>
        <p:txBody>
          <a:bodyPr/>
          <a:lstStyle/>
          <a:p>
            <a:fld id="{629637A9-119A-49DA-BD12-AAC58B377D80}" type="slidenum">
              <a:rPr lang="en-US" sz="2400" dirty="0" smtClean="0"/>
              <a:t>22</a:t>
            </a:fld>
            <a:endParaRPr lang="en-US" sz="2400"/>
          </a:p>
        </p:txBody>
      </p:sp>
      <p:cxnSp>
        <p:nvCxnSpPr>
          <p:cNvPr id="6" name="直線矢印コネクタ 5">
            <a:extLst>
              <a:ext uri="{FF2B5EF4-FFF2-40B4-BE49-F238E27FC236}">
                <a16:creationId xmlns:a16="http://schemas.microsoft.com/office/drawing/2014/main" id="{E27550BD-1105-B14E-A982-8CEECDB2BEBC}"/>
              </a:ext>
            </a:extLst>
          </p:cNvPr>
          <p:cNvCxnSpPr>
            <a:cxnSpLocks/>
          </p:cNvCxnSpPr>
          <p:nvPr/>
        </p:nvCxnSpPr>
        <p:spPr>
          <a:xfrm>
            <a:off x="2683823" y="2775311"/>
            <a:ext cx="0" cy="6423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F782789E-68BB-7448-BE21-A84D55F13EF5}"/>
              </a:ext>
            </a:extLst>
          </p:cNvPr>
          <p:cNvCxnSpPr>
            <a:cxnSpLocks/>
          </p:cNvCxnSpPr>
          <p:nvPr/>
        </p:nvCxnSpPr>
        <p:spPr>
          <a:xfrm>
            <a:off x="2683823" y="4083133"/>
            <a:ext cx="0" cy="73330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24296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9975BF5-2036-4D3F-9623-6B6575C729FE}"/>
              </a:ext>
            </a:extLst>
          </p:cNvPr>
          <p:cNvSpPr/>
          <p:nvPr/>
        </p:nvSpPr>
        <p:spPr>
          <a:xfrm>
            <a:off x="907576" y="4086367"/>
            <a:ext cx="6300715" cy="1785581"/>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305C50E-F67C-444D-8C8A-3AF03946435D}"/>
              </a:ext>
            </a:extLst>
          </p:cNvPr>
          <p:cNvSpPr>
            <a:spLocks noGrp="1"/>
          </p:cNvSpPr>
          <p:nvPr>
            <p:ph type="title"/>
          </p:nvPr>
        </p:nvSpPr>
        <p:spPr/>
        <p:txBody>
          <a:bodyPr/>
          <a:lstStyle/>
          <a:p>
            <a:r>
              <a:rPr lang="ja-JP" altLang="en-US">
                <a:latin typeface="游ゴシック Light"/>
                <a:ea typeface="游ゴシック Light"/>
                <a:cs typeface="Calibri Light"/>
              </a:rPr>
              <a:t>仮説導出</a:t>
            </a:r>
            <a:endParaRPr kumimoji="1" lang="en-US">
              <a:latin typeface="游ゴシック Light"/>
              <a:ea typeface="游ゴシック Light"/>
            </a:endParaRPr>
          </a:p>
        </p:txBody>
      </p:sp>
      <p:sp>
        <p:nvSpPr>
          <p:cNvPr id="3" name="Content Placeholder 2">
            <a:extLst>
              <a:ext uri="{FF2B5EF4-FFF2-40B4-BE49-F238E27FC236}">
                <a16:creationId xmlns:a16="http://schemas.microsoft.com/office/drawing/2014/main" id="{215AD635-7F40-423B-8037-D61C9A6D0E73}"/>
              </a:ext>
            </a:extLst>
          </p:cNvPr>
          <p:cNvSpPr>
            <a:spLocks noGrp="1"/>
          </p:cNvSpPr>
          <p:nvPr>
            <p:ph idx="1"/>
          </p:nvPr>
        </p:nvSpPr>
        <p:spPr/>
        <p:txBody>
          <a:bodyPr vert="horz" lIns="0" tIns="45720" rIns="0" bIns="45720" rtlCol="0" anchor="t">
            <a:normAutofit/>
          </a:bodyPr>
          <a:lstStyle/>
          <a:p>
            <a:endParaRPr lang="ja-JP" altLang="en-US" sz="2400">
              <a:latin typeface="游ゴシック"/>
              <a:ea typeface="游ゴシック"/>
              <a:cs typeface="Calibri"/>
            </a:endParaRPr>
          </a:p>
          <a:p>
            <a:r>
              <a:rPr lang="ja-JP" altLang="en-US" sz="2400">
                <a:latin typeface="游ゴシック"/>
                <a:ea typeface="游ゴシック"/>
                <a:cs typeface="Calibri"/>
              </a:rPr>
              <a:t>一般的な広告</a:t>
            </a:r>
            <a:endParaRPr lang="ja-JP"/>
          </a:p>
          <a:p>
            <a:r>
              <a:rPr lang="ja-JP" altLang="en-US" sz="2400">
                <a:latin typeface="游ゴシック"/>
                <a:ea typeface="游ゴシック"/>
                <a:cs typeface="Calibri"/>
              </a:rPr>
              <a:t>消費者の考え・ニーズと商品のマッチング</a:t>
            </a:r>
          </a:p>
          <a:p>
            <a:r>
              <a:rPr lang="ja-JP" altLang="en-US" sz="2400">
                <a:latin typeface="游ゴシック"/>
                <a:ea typeface="游ゴシック"/>
                <a:cs typeface="Calibri"/>
              </a:rPr>
              <a:t>→商品の機能性を伝える広告</a:t>
            </a:r>
          </a:p>
          <a:p>
            <a:endParaRPr lang="ja-JP" altLang="en-US" sz="2400">
              <a:latin typeface="游ゴシック"/>
              <a:ea typeface="游ゴシック"/>
              <a:cs typeface="Calibri"/>
            </a:endParaRPr>
          </a:p>
          <a:p>
            <a:r>
              <a:rPr lang="ja-JP" altLang="en-US" sz="2400">
                <a:latin typeface="游ゴシック"/>
                <a:ea typeface="游ゴシック"/>
                <a:cs typeface="Calibri"/>
              </a:rPr>
              <a:t>パンパースや貝印</a:t>
            </a:r>
          </a:p>
          <a:p>
            <a:r>
              <a:rPr lang="ja-JP" altLang="en-US" sz="2400">
                <a:latin typeface="游ゴシック"/>
                <a:ea typeface="游ゴシック"/>
                <a:cs typeface="Calibri"/>
              </a:rPr>
              <a:t>消費者の考えと企業の考えのマッチング</a:t>
            </a:r>
          </a:p>
          <a:p>
            <a:r>
              <a:rPr lang="ja-JP" altLang="en-US" sz="2400">
                <a:latin typeface="游ゴシック"/>
                <a:ea typeface="游ゴシック"/>
                <a:cs typeface="Calibri"/>
              </a:rPr>
              <a:t>→企業の考えを伝える広告</a:t>
            </a:r>
          </a:p>
        </p:txBody>
      </p:sp>
      <p:sp>
        <p:nvSpPr>
          <p:cNvPr id="4" name="Slide Number Placeholder 3">
            <a:extLst>
              <a:ext uri="{FF2B5EF4-FFF2-40B4-BE49-F238E27FC236}">
                <a16:creationId xmlns:a16="http://schemas.microsoft.com/office/drawing/2014/main" id="{2CE18ABF-87F8-4B95-8399-AE8FBAEAFEBB}"/>
              </a:ext>
            </a:extLst>
          </p:cNvPr>
          <p:cNvSpPr>
            <a:spLocks noGrp="1"/>
          </p:cNvSpPr>
          <p:nvPr>
            <p:ph type="sldNum" sz="quarter" idx="12"/>
          </p:nvPr>
        </p:nvSpPr>
        <p:spPr/>
        <p:txBody>
          <a:bodyPr/>
          <a:lstStyle/>
          <a:p>
            <a:fld id="{629637A9-119A-49DA-BD12-AAC58B377D80}" type="slidenum">
              <a:rPr lang="en-US" sz="2400" dirty="0"/>
              <a:t>23</a:t>
            </a:fld>
            <a:endParaRPr lang="en-US" sz="2400"/>
          </a:p>
        </p:txBody>
      </p:sp>
    </p:spTree>
    <p:extLst>
      <p:ext uri="{BB962C8B-B14F-4D97-AF65-F5344CB8AC3E}">
        <p14:creationId xmlns:p14="http://schemas.microsoft.com/office/powerpoint/2010/main" val="2304889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57A9CD64-3575-41F4-8A86-685F7BE83CD9}"/>
              </a:ext>
            </a:extLst>
          </p:cNvPr>
          <p:cNvSpPr/>
          <p:nvPr/>
        </p:nvSpPr>
        <p:spPr>
          <a:xfrm>
            <a:off x="8300114" y="3938517"/>
            <a:ext cx="3207223" cy="101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2DF465E-C824-48D8-B03E-E6F0DD68FEF5}"/>
              </a:ext>
            </a:extLst>
          </p:cNvPr>
          <p:cNvSpPr>
            <a:spLocks noGrp="1"/>
          </p:cNvSpPr>
          <p:nvPr>
            <p:ph type="title"/>
          </p:nvPr>
        </p:nvSpPr>
        <p:spPr/>
        <p:txBody>
          <a:bodyPr/>
          <a:lstStyle/>
          <a:p>
            <a:r>
              <a:rPr lang="ja-JP" altLang="en-US">
                <a:latin typeface="游ゴシック Light"/>
                <a:ea typeface="游ゴシック Light"/>
                <a:cs typeface="Calibri Light"/>
              </a:rPr>
              <a:t>仮説導出</a:t>
            </a:r>
            <a:endParaRPr kumimoji="1" lang="en-US">
              <a:latin typeface="游ゴシック Light"/>
              <a:ea typeface="游ゴシック Light"/>
            </a:endParaRPr>
          </a:p>
        </p:txBody>
      </p:sp>
      <p:sp>
        <p:nvSpPr>
          <p:cNvPr id="3" name="Content Placeholder 2">
            <a:extLst>
              <a:ext uri="{FF2B5EF4-FFF2-40B4-BE49-F238E27FC236}">
                <a16:creationId xmlns:a16="http://schemas.microsoft.com/office/drawing/2014/main" id="{67455D8D-D237-4106-ADC1-2361A1EB119E}"/>
              </a:ext>
            </a:extLst>
          </p:cNvPr>
          <p:cNvSpPr>
            <a:spLocks noGrp="1"/>
          </p:cNvSpPr>
          <p:nvPr>
            <p:ph idx="1"/>
          </p:nvPr>
        </p:nvSpPr>
        <p:spPr/>
        <p:txBody>
          <a:bodyPr vert="horz" lIns="0" tIns="45720" rIns="0" bIns="45720" rtlCol="0" anchor="t">
            <a:normAutofit lnSpcReduction="10000"/>
          </a:bodyPr>
          <a:lstStyle/>
          <a:p>
            <a:r>
              <a:rPr lang="ja-JP" altLang="en-US" sz="2400">
                <a:solidFill>
                  <a:schemeClr val="accent1">
                    <a:lumMod val="75000"/>
                  </a:schemeClr>
                </a:solidFill>
                <a:latin typeface="游ゴシック"/>
                <a:ea typeface="游ゴシック"/>
                <a:cs typeface="Calibri"/>
              </a:rPr>
              <a:t>パンパース</a:t>
            </a:r>
          </a:p>
          <a:p>
            <a:r>
              <a:rPr lang="ja-JP" altLang="en-US">
                <a:latin typeface="游ゴシック"/>
                <a:ea typeface="游ゴシック"/>
                <a:cs typeface="Calibri"/>
              </a:rPr>
              <a:t>固定観念　おむつ×育児をする親</a:t>
            </a:r>
            <a:endParaRPr lang="ja-JP">
              <a:latin typeface="游ゴシック"/>
              <a:ea typeface="游ゴシック"/>
            </a:endParaRPr>
          </a:p>
          <a:p>
            <a:endParaRPr lang="ja-JP" altLang="en-US">
              <a:latin typeface="游ゴシック"/>
              <a:ea typeface="游ゴシック"/>
              <a:cs typeface="Calibri"/>
            </a:endParaRPr>
          </a:p>
          <a:p>
            <a:r>
              <a:rPr lang="ja-JP" altLang="en-US">
                <a:latin typeface="游ゴシック"/>
                <a:ea typeface="游ゴシック"/>
                <a:cs typeface="Calibri"/>
              </a:rPr>
              <a:t>広告　　　おむつ×</a:t>
            </a:r>
            <a:r>
              <a:rPr lang="ja-JP" altLang="en-US" u="sng">
                <a:latin typeface="游ゴシック"/>
                <a:ea typeface="游ゴシック"/>
                <a:cs typeface="Calibri"/>
              </a:rPr>
              <a:t>赤ちゃんの周りにいる全ての人たち</a:t>
            </a:r>
          </a:p>
          <a:p>
            <a:endParaRPr lang="ja-JP" altLang="en-US" u="sng">
              <a:latin typeface="游ゴシック"/>
              <a:ea typeface="游ゴシック"/>
              <a:cs typeface="Calibri"/>
            </a:endParaRPr>
          </a:p>
          <a:p>
            <a:r>
              <a:rPr lang="ja-JP" altLang="en-US" sz="2400">
                <a:solidFill>
                  <a:schemeClr val="accent1">
                    <a:lumMod val="75000"/>
                  </a:schemeClr>
                </a:solidFill>
                <a:latin typeface="游ゴシック"/>
                <a:ea typeface="游ゴシック"/>
                <a:cs typeface="Calibri"/>
              </a:rPr>
              <a:t>貝印</a:t>
            </a:r>
          </a:p>
          <a:p>
            <a:r>
              <a:rPr lang="ja-JP" altLang="en-US">
                <a:latin typeface="游ゴシック"/>
                <a:ea typeface="游ゴシック"/>
                <a:cs typeface="Calibri"/>
              </a:rPr>
              <a:t>固定観念　ムダ毛処理×女性</a:t>
            </a:r>
          </a:p>
          <a:p>
            <a:endParaRPr lang="ja-JP" altLang="en-US">
              <a:latin typeface="游ゴシック"/>
              <a:ea typeface="游ゴシック"/>
              <a:cs typeface="Calibri"/>
            </a:endParaRPr>
          </a:p>
          <a:p>
            <a:r>
              <a:rPr lang="ja-JP" altLang="en-US">
                <a:latin typeface="游ゴシック"/>
                <a:ea typeface="游ゴシック"/>
                <a:cs typeface="Calibri"/>
              </a:rPr>
              <a:t>　広告　　ムダ毛処理×</a:t>
            </a:r>
            <a:r>
              <a:rPr lang="ja-JP" altLang="en-US" u="sng">
                <a:latin typeface="游ゴシック"/>
                <a:ea typeface="游ゴシック"/>
                <a:cs typeface="Calibri"/>
              </a:rPr>
              <a:t>全てのひとたち</a:t>
            </a:r>
          </a:p>
          <a:p>
            <a:endParaRPr lang="ja-JP" altLang="en-US">
              <a:latin typeface="游ゴシック"/>
              <a:ea typeface="游ゴシック"/>
              <a:cs typeface="Calibri"/>
            </a:endParaRPr>
          </a:p>
        </p:txBody>
      </p:sp>
      <p:sp>
        <p:nvSpPr>
          <p:cNvPr id="4" name="Slide Number Placeholder 3">
            <a:extLst>
              <a:ext uri="{FF2B5EF4-FFF2-40B4-BE49-F238E27FC236}">
                <a16:creationId xmlns:a16="http://schemas.microsoft.com/office/drawing/2014/main" id="{6341F36B-95BC-4DD6-95B0-ABAECFDC3E04}"/>
              </a:ext>
            </a:extLst>
          </p:cNvPr>
          <p:cNvSpPr>
            <a:spLocks noGrp="1"/>
          </p:cNvSpPr>
          <p:nvPr>
            <p:ph type="sldNum" sz="quarter" idx="12"/>
          </p:nvPr>
        </p:nvSpPr>
        <p:spPr/>
        <p:txBody>
          <a:bodyPr/>
          <a:lstStyle/>
          <a:p>
            <a:fld id="{629637A9-119A-49DA-BD12-AAC58B377D80}" type="slidenum">
              <a:rPr lang="en-US" sz="2400" dirty="0"/>
              <a:t>24</a:t>
            </a:fld>
            <a:endParaRPr lang="en-US" sz="2400"/>
          </a:p>
        </p:txBody>
      </p:sp>
      <p:sp>
        <p:nvSpPr>
          <p:cNvPr id="5" name="Arrow: Down 4">
            <a:extLst>
              <a:ext uri="{FF2B5EF4-FFF2-40B4-BE49-F238E27FC236}">
                <a16:creationId xmlns:a16="http://schemas.microsoft.com/office/drawing/2014/main" id="{1CEC4DC9-ADB4-4396-B6C8-28D5943BB09D}"/>
              </a:ext>
            </a:extLst>
          </p:cNvPr>
          <p:cNvSpPr/>
          <p:nvPr/>
        </p:nvSpPr>
        <p:spPr>
          <a:xfrm>
            <a:off x="3044519" y="2791943"/>
            <a:ext cx="307074" cy="3639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Down 5">
            <a:extLst>
              <a:ext uri="{FF2B5EF4-FFF2-40B4-BE49-F238E27FC236}">
                <a16:creationId xmlns:a16="http://schemas.microsoft.com/office/drawing/2014/main" id="{DFEBB0E4-74E4-4A6D-9EC2-19F4A5F21E4B}"/>
              </a:ext>
            </a:extLst>
          </p:cNvPr>
          <p:cNvSpPr/>
          <p:nvPr/>
        </p:nvSpPr>
        <p:spPr>
          <a:xfrm>
            <a:off x="3050917" y="4743147"/>
            <a:ext cx="295701" cy="3980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AA0DFCB-31F2-4A0D-B082-8B8EEDF562CF}"/>
              </a:ext>
            </a:extLst>
          </p:cNvPr>
          <p:cNvSpPr txBox="1"/>
          <p:nvPr/>
        </p:nvSpPr>
        <p:spPr>
          <a:xfrm>
            <a:off x="8295564" y="4019265"/>
            <a:ext cx="3357349"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latin typeface="游ゴシック"/>
                <a:ea typeface="游ゴシック"/>
                <a:cs typeface="Calibri"/>
              </a:rPr>
              <a:t>広告によって</a:t>
            </a:r>
            <a:endParaRPr lang="en-US" altLang="ja-JP"/>
          </a:p>
          <a:p>
            <a:pPr algn="l"/>
            <a:r>
              <a:rPr lang="ja-JP" altLang="en-US">
                <a:latin typeface="游ゴシック"/>
                <a:ea typeface="游ゴシック"/>
                <a:cs typeface="Calibri"/>
              </a:rPr>
              <a:t>新たなターゲットが含まれている</a:t>
            </a:r>
            <a:endParaRPr lang="ja-JP"/>
          </a:p>
        </p:txBody>
      </p:sp>
      <p:cxnSp>
        <p:nvCxnSpPr>
          <p:cNvPr id="9" name="Straight Arrow Connector 8">
            <a:extLst>
              <a:ext uri="{FF2B5EF4-FFF2-40B4-BE49-F238E27FC236}">
                <a16:creationId xmlns:a16="http://schemas.microsoft.com/office/drawing/2014/main" id="{F82C94BA-735A-4F55-BEB1-F5AB6518C45E}"/>
              </a:ext>
            </a:extLst>
          </p:cNvPr>
          <p:cNvCxnSpPr/>
          <p:nvPr/>
        </p:nvCxnSpPr>
        <p:spPr>
          <a:xfrm>
            <a:off x="6122869" y="3546853"/>
            <a:ext cx="2028967" cy="709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77A83044-B229-43F8-8119-35DC7C5DD92B}"/>
              </a:ext>
            </a:extLst>
          </p:cNvPr>
          <p:cNvCxnSpPr/>
          <p:nvPr/>
        </p:nvCxnSpPr>
        <p:spPr>
          <a:xfrm flipV="1">
            <a:off x="5913177" y="4717859"/>
            <a:ext cx="2210937" cy="473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685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7156F-10A5-4463-984E-FD5B34F5ECDB}"/>
              </a:ext>
            </a:extLst>
          </p:cNvPr>
          <p:cNvSpPr>
            <a:spLocks noGrp="1"/>
          </p:cNvSpPr>
          <p:nvPr>
            <p:ph type="title"/>
          </p:nvPr>
        </p:nvSpPr>
        <p:spPr/>
        <p:txBody>
          <a:bodyPr/>
          <a:lstStyle/>
          <a:p>
            <a:r>
              <a:rPr lang="ja-JP" altLang="en-US">
                <a:latin typeface="游ゴシック Light"/>
                <a:ea typeface="游ゴシック Light"/>
                <a:cs typeface="Calibri Light"/>
              </a:rPr>
              <a:t>仮説導出</a:t>
            </a:r>
            <a:endParaRPr kumimoji="1" lang="en-US">
              <a:latin typeface="游ゴシック Light"/>
              <a:ea typeface="游ゴシック Light"/>
            </a:endParaRPr>
          </a:p>
        </p:txBody>
      </p:sp>
      <p:sp>
        <p:nvSpPr>
          <p:cNvPr id="3" name="Content Placeholder 2">
            <a:extLst>
              <a:ext uri="{FF2B5EF4-FFF2-40B4-BE49-F238E27FC236}">
                <a16:creationId xmlns:a16="http://schemas.microsoft.com/office/drawing/2014/main" id="{3745E5E4-C62D-4C52-BEC2-7FAE029385BB}"/>
              </a:ext>
            </a:extLst>
          </p:cNvPr>
          <p:cNvSpPr>
            <a:spLocks noGrp="1"/>
          </p:cNvSpPr>
          <p:nvPr>
            <p:ph idx="1"/>
          </p:nvPr>
        </p:nvSpPr>
        <p:spPr/>
        <p:txBody>
          <a:bodyPr vert="horz" lIns="0" tIns="45720" rIns="0" bIns="45720" rtlCol="0" anchor="t">
            <a:normAutofit/>
          </a:bodyPr>
          <a:lstStyle/>
          <a:p>
            <a:pPr marL="0" indent="0">
              <a:buNone/>
            </a:pPr>
            <a:r>
              <a:rPr lang="ja-JP" altLang="en-US" sz="2400">
                <a:latin typeface="游ゴシック"/>
                <a:ea typeface="游ゴシック"/>
                <a:cs typeface="Calibri"/>
              </a:rPr>
              <a:t>新たなターゲットに含まれている人がその広告を見たら、、</a:t>
            </a:r>
            <a:r>
              <a:rPr lang="ja-JP" altLang="en-US">
                <a:latin typeface="游ゴシック"/>
                <a:ea typeface="游ゴシック"/>
                <a:cs typeface="Calibri"/>
              </a:rPr>
              <a:t>、</a:t>
            </a:r>
          </a:p>
          <a:p>
            <a:pPr marL="0" indent="0">
              <a:buNone/>
            </a:pPr>
            <a:endParaRPr lang="ja-JP" altLang="en-US">
              <a:ea typeface="ＭＳ Ｐゴシック"/>
              <a:cs typeface="Calibri"/>
            </a:endParaRPr>
          </a:p>
          <a:p>
            <a:pPr marL="0" indent="0">
              <a:buNone/>
            </a:pPr>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D04404B0-DADB-4840-B537-66F7A7B9D270}"/>
              </a:ext>
            </a:extLst>
          </p:cNvPr>
          <p:cNvSpPr>
            <a:spLocks noGrp="1"/>
          </p:cNvSpPr>
          <p:nvPr>
            <p:ph type="sldNum" sz="quarter" idx="12"/>
          </p:nvPr>
        </p:nvSpPr>
        <p:spPr/>
        <p:txBody>
          <a:bodyPr/>
          <a:lstStyle/>
          <a:p>
            <a:fld id="{629637A9-119A-49DA-BD12-AAC58B377D80}" type="slidenum">
              <a:rPr lang="en-US" sz="2400" dirty="0"/>
              <a:t>25</a:t>
            </a:fld>
            <a:endParaRPr lang="en-US" sz="2400"/>
          </a:p>
        </p:txBody>
      </p:sp>
      <p:sp>
        <p:nvSpPr>
          <p:cNvPr id="5" name="Thought Bubble: Cloud 4">
            <a:extLst>
              <a:ext uri="{FF2B5EF4-FFF2-40B4-BE49-F238E27FC236}">
                <a16:creationId xmlns:a16="http://schemas.microsoft.com/office/drawing/2014/main" id="{0FD0E4D0-2D4A-470F-9492-46A6C307729C}"/>
              </a:ext>
            </a:extLst>
          </p:cNvPr>
          <p:cNvSpPr/>
          <p:nvPr/>
        </p:nvSpPr>
        <p:spPr>
          <a:xfrm>
            <a:off x="2135875" y="3054436"/>
            <a:ext cx="3514297" cy="152399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2000">
                <a:latin typeface="游ゴシック"/>
                <a:ea typeface="游ゴシック"/>
                <a:cs typeface="Calibri"/>
              </a:rPr>
              <a:t>自分もこの商品を使っていいんだ</a:t>
            </a:r>
          </a:p>
        </p:txBody>
      </p:sp>
      <p:sp>
        <p:nvSpPr>
          <p:cNvPr id="6" name="TextBox 5">
            <a:extLst>
              <a:ext uri="{FF2B5EF4-FFF2-40B4-BE49-F238E27FC236}">
                <a16:creationId xmlns:a16="http://schemas.microsoft.com/office/drawing/2014/main" id="{2F0B65E8-FE74-4B61-92E4-CD6C982A570D}"/>
              </a:ext>
            </a:extLst>
          </p:cNvPr>
          <p:cNvSpPr txBox="1"/>
          <p:nvPr/>
        </p:nvSpPr>
        <p:spPr>
          <a:xfrm>
            <a:off x="1096371" y="5349921"/>
            <a:ext cx="407385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latin typeface="游ゴシック"/>
                <a:ea typeface="游ゴシック"/>
                <a:cs typeface="Calibri"/>
              </a:rPr>
              <a:t>→広告への共感が高まる！</a:t>
            </a:r>
            <a:endParaRPr lang="en-US" sz="2400">
              <a:latin typeface="游ゴシック"/>
              <a:ea typeface="游ゴシック"/>
              <a:cs typeface="Calibri"/>
            </a:endParaRPr>
          </a:p>
        </p:txBody>
      </p:sp>
      <p:sp>
        <p:nvSpPr>
          <p:cNvPr id="7" name="Thought Bubble: Cloud 6">
            <a:extLst>
              <a:ext uri="{FF2B5EF4-FFF2-40B4-BE49-F238E27FC236}">
                <a16:creationId xmlns:a16="http://schemas.microsoft.com/office/drawing/2014/main" id="{3812378E-406E-4507-A442-D804FF5C3241}"/>
              </a:ext>
            </a:extLst>
          </p:cNvPr>
          <p:cNvSpPr/>
          <p:nvPr/>
        </p:nvSpPr>
        <p:spPr>
          <a:xfrm>
            <a:off x="6969457" y="3054436"/>
            <a:ext cx="3514296" cy="145576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a:latin typeface="游ゴシック"/>
                <a:ea typeface="游ゴシック"/>
                <a:cs typeface="Calibri"/>
              </a:rPr>
              <a:t>自分が肯定されている感覚</a:t>
            </a:r>
          </a:p>
        </p:txBody>
      </p:sp>
    </p:spTree>
    <p:extLst>
      <p:ext uri="{BB962C8B-B14F-4D97-AF65-F5344CB8AC3E}">
        <p14:creationId xmlns:p14="http://schemas.microsoft.com/office/powerpoint/2010/main" val="8959770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234F6-D7F0-4CF7-AAB8-93E8A28489D3}"/>
              </a:ext>
            </a:extLst>
          </p:cNvPr>
          <p:cNvSpPr>
            <a:spLocks noGrp="1"/>
          </p:cNvSpPr>
          <p:nvPr>
            <p:ph type="title"/>
          </p:nvPr>
        </p:nvSpPr>
        <p:spPr/>
        <p:txBody>
          <a:bodyPr/>
          <a:lstStyle/>
          <a:p>
            <a:r>
              <a:rPr kumimoji="1" lang="ja-JP" altLang="en-US">
                <a:latin typeface="游ゴシック Light"/>
                <a:ea typeface="游ゴシック Light"/>
              </a:rPr>
              <a:t>仮説導出</a:t>
            </a:r>
            <a:endParaRPr lang="en-US">
              <a:latin typeface="游ゴシック Light"/>
              <a:ea typeface="游ゴシック Light"/>
            </a:endParaRPr>
          </a:p>
        </p:txBody>
      </p:sp>
      <p:sp>
        <p:nvSpPr>
          <p:cNvPr id="3" name="Content Placeholder 2">
            <a:extLst>
              <a:ext uri="{FF2B5EF4-FFF2-40B4-BE49-F238E27FC236}">
                <a16:creationId xmlns:a16="http://schemas.microsoft.com/office/drawing/2014/main" id="{D35A5F76-2B7F-4912-A0F5-9715424701A1}"/>
              </a:ext>
            </a:extLst>
          </p:cNvPr>
          <p:cNvSpPr>
            <a:spLocks noGrp="1"/>
          </p:cNvSpPr>
          <p:nvPr>
            <p:ph idx="1"/>
          </p:nvPr>
        </p:nvSpPr>
        <p:spPr/>
        <p:txBody>
          <a:bodyPr vert="horz" lIns="0" tIns="45720" rIns="0" bIns="45720" rtlCol="0" anchor="t">
            <a:normAutofit/>
          </a:bodyPr>
          <a:lstStyle/>
          <a:p>
            <a:r>
              <a:rPr lang="ja-JP" altLang="en-US" sz="3200">
                <a:latin typeface="Yu Gothic"/>
                <a:ea typeface="Yu Gothic"/>
              </a:rPr>
              <a:t>こんな経験ありませんか</a:t>
            </a:r>
            <a:r>
              <a:rPr lang="en-US" sz="3200" dirty="0">
                <a:latin typeface="Yu Gothic"/>
                <a:ea typeface="Yu Gothic"/>
              </a:rPr>
              <a:t>？</a:t>
            </a:r>
            <a:endParaRPr lang="en-US" dirty="0">
              <a:latin typeface="Yu Gothic"/>
              <a:ea typeface="Yu Gothic"/>
            </a:endParaRPr>
          </a:p>
          <a:p>
            <a:r>
              <a:rPr lang="en-US" sz="2400" dirty="0">
                <a:latin typeface="Yu Gothic"/>
                <a:ea typeface="Yu Gothic"/>
              </a:rPr>
              <a:t>・</a:t>
            </a:r>
            <a:r>
              <a:rPr lang="ja-JP" altLang="en-US" sz="2400">
                <a:latin typeface="Yu Gothic"/>
                <a:ea typeface="Yu Gothic"/>
              </a:rPr>
              <a:t>男性は女性客の多いカフェに行きづらい</a:t>
            </a:r>
            <a:endParaRPr lang="ja-JP">
              <a:ea typeface="ＭＳ Ｐゴシック"/>
              <a:cs typeface="Calibri" panose="020F0502020204030204"/>
            </a:endParaRPr>
          </a:p>
          <a:p>
            <a:r>
              <a:rPr kumimoji="1" lang="en-US" sz="2400" dirty="0">
                <a:latin typeface="Yu Gothic"/>
                <a:ea typeface="Yu Gothic"/>
              </a:rPr>
              <a:t>・気に入った服なのにメンズ用と書いてあって買うのをやめた</a:t>
            </a:r>
            <a:endParaRPr lang="en-US" sz="2400" dirty="0">
              <a:latin typeface="Yu Gothic"/>
              <a:ea typeface="Yu Gothic"/>
            </a:endParaRPr>
          </a:p>
          <a:p>
            <a:r>
              <a:rPr kumimoji="1" lang="ja-JP" altLang="en-US" sz="2400">
                <a:latin typeface="Yu Gothic"/>
                <a:ea typeface="Yu Gothic"/>
              </a:rPr>
              <a:t>・メンズ向けに作られている制汗シートは買いたいけど買いづらい</a:t>
            </a:r>
            <a:endParaRPr lang="en-US" sz="2400" dirty="0">
              <a:latin typeface="Yu Gothic"/>
              <a:ea typeface="Yu Gothic"/>
            </a:endParaRPr>
          </a:p>
          <a:p>
            <a:endParaRPr lang="en-US" sz="2400" dirty="0">
              <a:latin typeface="Yu Gothic" panose="020B0400000000000000" pitchFamily="34" charset="-128"/>
              <a:ea typeface="Yu Gothic" panose="020B0400000000000000" pitchFamily="34" charset="-128"/>
            </a:endParaRPr>
          </a:p>
          <a:p>
            <a:endParaRPr lang="en-US" dirty="0">
              <a:latin typeface="Yu Gothic"/>
              <a:ea typeface="Yu Gothic"/>
            </a:endParaRPr>
          </a:p>
          <a:p>
            <a:endParaRPr lang="en-US" dirty="0">
              <a:cs typeface="Calibri" panose="020F0502020204030204"/>
            </a:endParaRPr>
          </a:p>
        </p:txBody>
      </p:sp>
      <p:sp>
        <p:nvSpPr>
          <p:cNvPr id="4" name="Slide Number Placeholder 3">
            <a:extLst>
              <a:ext uri="{FF2B5EF4-FFF2-40B4-BE49-F238E27FC236}">
                <a16:creationId xmlns:a16="http://schemas.microsoft.com/office/drawing/2014/main" id="{C9DAAD5C-FFB9-4F89-8BD0-6D1716B898DB}"/>
              </a:ext>
            </a:extLst>
          </p:cNvPr>
          <p:cNvSpPr>
            <a:spLocks noGrp="1"/>
          </p:cNvSpPr>
          <p:nvPr>
            <p:ph type="sldNum" sz="quarter" idx="12"/>
          </p:nvPr>
        </p:nvSpPr>
        <p:spPr/>
        <p:txBody>
          <a:bodyPr/>
          <a:lstStyle/>
          <a:p>
            <a:fld id="{629637A9-119A-49DA-BD12-AAC58B377D80}" type="slidenum">
              <a:rPr lang="en-US" sz="2400" dirty="0"/>
              <a:t>26</a:t>
            </a:fld>
            <a:endParaRPr lang="en-US" sz="2400"/>
          </a:p>
        </p:txBody>
      </p:sp>
    </p:spTree>
    <p:extLst>
      <p:ext uri="{BB962C8B-B14F-4D97-AF65-F5344CB8AC3E}">
        <p14:creationId xmlns:p14="http://schemas.microsoft.com/office/powerpoint/2010/main" val="15182375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14FB0-6C6A-421B-97F1-8C31758E2A10}"/>
              </a:ext>
            </a:extLst>
          </p:cNvPr>
          <p:cNvSpPr>
            <a:spLocks noGrp="1"/>
          </p:cNvSpPr>
          <p:nvPr>
            <p:ph type="title"/>
          </p:nvPr>
        </p:nvSpPr>
        <p:spPr/>
        <p:txBody>
          <a:bodyPr/>
          <a:lstStyle/>
          <a:p>
            <a:r>
              <a:rPr lang="ja-JP" altLang="en-US">
                <a:latin typeface="游ゴシック Light"/>
                <a:ea typeface="游ゴシック Light"/>
                <a:cs typeface="Calibri Light"/>
              </a:rPr>
              <a:t>仮説導出</a:t>
            </a:r>
            <a:endParaRPr kumimoji="1" lang="en-US">
              <a:latin typeface="游ゴシック Light"/>
              <a:ea typeface="游ゴシック Light"/>
            </a:endParaRPr>
          </a:p>
        </p:txBody>
      </p:sp>
      <p:sp>
        <p:nvSpPr>
          <p:cNvPr id="3" name="Content Placeholder 2">
            <a:extLst>
              <a:ext uri="{FF2B5EF4-FFF2-40B4-BE49-F238E27FC236}">
                <a16:creationId xmlns:a16="http://schemas.microsoft.com/office/drawing/2014/main" id="{81412D51-1BD1-4A9E-AF09-0A14DB7F64FD}"/>
              </a:ext>
            </a:extLst>
          </p:cNvPr>
          <p:cNvSpPr>
            <a:spLocks noGrp="1"/>
          </p:cNvSpPr>
          <p:nvPr>
            <p:ph idx="1"/>
          </p:nvPr>
        </p:nvSpPr>
        <p:spPr/>
        <p:txBody>
          <a:bodyPr vert="horz" lIns="0" tIns="45720" rIns="0" bIns="45720" rtlCol="0" anchor="t">
            <a:normAutofit/>
          </a:bodyPr>
          <a:lstStyle/>
          <a:p>
            <a:pPr marL="0" indent="0">
              <a:buNone/>
            </a:pPr>
            <a:endParaRPr lang="ja-JP" altLang="en-US">
              <a:latin typeface="游ゴシック"/>
              <a:ea typeface="游ゴシック"/>
              <a:cs typeface="Calibri"/>
            </a:endParaRPr>
          </a:p>
          <a:p>
            <a:pPr marL="0" indent="0">
              <a:buNone/>
            </a:pPr>
            <a:r>
              <a:rPr lang="ja-JP" altLang="en-US" sz="2400">
                <a:latin typeface="游ゴシック"/>
                <a:ea typeface="游ゴシック"/>
                <a:cs typeface="Calibri"/>
              </a:rPr>
              <a:t>買う商品に対してジェンダーの固定観念を感じる経験がある</a:t>
            </a:r>
          </a:p>
          <a:p>
            <a:pPr marL="0" indent="0">
              <a:buNone/>
            </a:pPr>
            <a:endParaRPr lang="ja-JP" altLang="en-US" sz="2400">
              <a:latin typeface="游ゴシック"/>
              <a:ea typeface="游ゴシック"/>
              <a:cs typeface="Calibri"/>
            </a:endParaRPr>
          </a:p>
          <a:p>
            <a:pPr marL="0" indent="0">
              <a:buNone/>
            </a:pPr>
            <a:endParaRPr lang="ja-JP" altLang="en-US" sz="2400">
              <a:latin typeface="游ゴシック"/>
              <a:ea typeface="游ゴシック"/>
              <a:cs typeface="Calibri"/>
            </a:endParaRPr>
          </a:p>
          <a:p>
            <a:pPr marL="0" indent="0">
              <a:buNone/>
            </a:pPr>
            <a:r>
              <a:rPr lang="ja-JP" altLang="en-US" sz="2400">
                <a:latin typeface="游ゴシック"/>
                <a:ea typeface="游ゴシック"/>
                <a:cs typeface="Calibri"/>
              </a:rPr>
              <a:t>ジェンダーに対する壁を感じ購買をためらっている状態で、壁を無くし肯定してくれる広告に出会ったら消費者の心理に影響が出るのではないか？</a:t>
            </a:r>
            <a:endParaRPr lang="ja-JP" sz="2400">
              <a:ea typeface="ＭＳ Ｐゴシック"/>
              <a:cs typeface="Calibri"/>
            </a:endParaRPr>
          </a:p>
        </p:txBody>
      </p:sp>
      <p:sp>
        <p:nvSpPr>
          <p:cNvPr id="4" name="Slide Number Placeholder 3">
            <a:extLst>
              <a:ext uri="{FF2B5EF4-FFF2-40B4-BE49-F238E27FC236}">
                <a16:creationId xmlns:a16="http://schemas.microsoft.com/office/drawing/2014/main" id="{A4A37511-B9A2-4F4F-AAAB-FE8313F1D2C5}"/>
              </a:ext>
            </a:extLst>
          </p:cNvPr>
          <p:cNvSpPr>
            <a:spLocks noGrp="1"/>
          </p:cNvSpPr>
          <p:nvPr>
            <p:ph type="sldNum" sz="quarter" idx="12"/>
          </p:nvPr>
        </p:nvSpPr>
        <p:spPr/>
        <p:txBody>
          <a:bodyPr/>
          <a:lstStyle/>
          <a:p>
            <a:fld id="{629637A9-119A-49DA-BD12-AAC58B377D80}" type="slidenum">
              <a:rPr lang="en-US" sz="2400" dirty="0"/>
              <a:t>27</a:t>
            </a:fld>
            <a:endParaRPr lang="en-US" sz="2400"/>
          </a:p>
        </p:txBody>
      </p:sp>
      <p:sp>
        <p:nvSpPr>
          <p:cNvPr id="5" name="Arrow: Down 4">
            <a:extLst>
              <a:ext uri="{FF2B5EF4-FFF2-40B4-BE49-F238E27FC236}">
                <a16:creationId xmlns:a16="http://schemas.microsoft.com/office/drawing/2014/main" id="{71BDB793-C6FE-437A-A341-50F32EB4C149}"/>
              </a:ext>
            </a:extLst>
          </p:cNvPr>
          <p:cNvSpPr/>
          <p:nvPr/>
        </p:nvSpPr>
        <p:spPr>
          <a:xfrm>
            <a:off x="4466162" y="2882929"/>
            <a:ext cx="489044" cy="682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2158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814AD-6422-4410-A4DE-DCEED8ACE0D4}"/>
              </a:ext>
            </a:extLst>
          </p:cNvPr>
          <p:cNvSpPr>
            <a:spLocks noGrp="1"/>
          </p:cNvSpPr>
          <p:nvPr>
            <p:ph type="title"/>
          </p:nvPr>
        </p:nvSpPr>
        <p:spPr/>
        <p:txBody>
          <a:bodyPr/>
          <a:lstStyle/>
          <a:p>
            <a:r>
              <a:rPr lang="ja-JP" altLang="en-US">
                <a:ea typeface="游ゴシック Light"/>
              </a:rPr>
              <a:t>仮説</a:t>
            </a:r>
          </a:p>
        </p:txBody>
      </p:sp>
      <p:sp>
        <p:nvSpPr>
          <p:cNvPr id="3" name="Content Placeholder 2">
            <a:extLst>
              <a:ext uri="{FF2B5EF4-FFF2-40B4-BE49-F238E27FC236}">
                <a16:creationId xmlns:a16="http://schemas.microsoft.com/office/drawing/2014/main" id="{88A584DC-DE4A-40C1-A755-518755E998E7}"/>
              </a:ext>
            </a:extLst>
          </p:cNvPr>
          <p:cNvSpPr>
            <a:spLocks noGrp="1"/>
          </p:cNvSpPr>
          <p:nvPr>
            <p:ph idx="1"/>
          </p:nvPr>
        </p:nvSpPr>
        <p:spPr/>
        <p:txBody>
          <a:bodyPr vert="horz" lIns="91440" tIns="45720" rIns="91440" bIns="45720" rtlCol="0" anchor="t">
            <a:normAutofit/>
          </a:bodyPr>
          <a:lstStyle/>
          <a:p>
            <a:endParaRPr lang="ja-JP" altLang="en-US" sz="2800" dirty="0">
              <a:ea typeface="游ゴシック"/>
            </a:endParaRPr>
          </a:p>
          <a:p>
            <a:r>
              <a:rPr lang="ja-JP" altLang="en-US" sz="2800">
                <a:ea typeface="游ゴシック"/>
                <a:cs typeface="Calibri"/>
              </a:rPr>
              <a:t>ジェンダーに対する立場を表明した広告は、その広告によって新たにターゲットに含められた消費者の商品選択に影響を与える</a:t>
            </a:r>
          </a:p>
        </p:txBody>
      </p:sp>
      <p:sp>
        <p:nvSpPr>
          <p:cNvPr id="4" name="Slide Number Placeholder 3">
            <a:extLst>
              <a:ext uri="{FF2B5EF4-FFF2-40B4-BE49-F238E27FC236}">
                <a16:creationId xmlns:a16="http://schemas.microsoft.com/office/drawing/2014/main" id="{BB98B071-51A9-41B0-B3AE-D07F8FEE3D4A}"/>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28</a:t>
            </a:fld>
            <a:endParaRPr lang="ja-JP" altLang="en-US" sz="2400" dirty="0">
              <a:ea typeface="ＭＳ Ｐゴシック"/>
              <a:cs typeface="Calibri" panose="020F0502020204030204"/>
            </a:endParaRPr>
          </a:p>
        </p:txBody>
      </p:sp>
    </p:spTree>
    <p:extLst>
      <p:ext uri="{BB962C8B-B14F-4D97-AF65-F5344CB8AC3E}">
        <p14:creationId xmlns:p14="http://schemas.microsoft.com/office/powerpoint/2010/main" val="11463773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4BE00-5EDA-4DDC-99F2-EA4749D01AE1}"/>
              </a:ext>
            </a:extLst>
          </p:cNvPr>
          <p:cNvSpPr>
            <a:spLocks noGrp="1"/>
          </p:cNvSpPr>
          <p:nvPr>
            <p:ph type="title"/>
          </p:nvPr>
        </p:nvSpPr>
        <p:spPr/>
        <p:txBody>
          <a:bodyPr>
            <a:normAutofit/>
          </a:bodyPr>
          <a:lstStyle/>
          <a:p>
            <a:r>
              <a:rPr lang="ja-JP" altLang="en-US">
                <a:latin typeface="游ゴシック Light"/>
                <a:ea typeface="游ゴシック Light"/>
                <a:cs typeface="Calibri Light"/>
              </a:rPr>
              <a:t>参考文献・URL</a:t>
            </a:r>
          </a:p>
        </p:txBody>
      </p:sp>
      <p:sp>
        <p:nvSpPr>
          <p:cNvPr id="3" name="Content Placeholder 2">
            <a:extLst>
              <a:ext uri="{FF2B5EF4-FFF2-40B4-BE49-F238E27FC236}">
                <a16:creationId xmlns:a16="http://schemas.microsoft.com/office/drawing/2014/main" id="{AE12215D-21BB-4F1C-BDBA-E239AFF4BFE7}"/>
              </a:ext>
            </a:extLst>
          </p:cNvPr>
          <p:cNvSpPr>
            <a:spLocks noGrp="1"/>
          </p:cNvSpPr>
          <p:nvPr>
            <p:ph idx="1"/>
          </p:nvPr>
        </p:nvSpPr>
        <p:spPr/>
        <p:txBody>
          <a:bodyPr vert="horz" lIns="0" tIns="45720" rIns="0" bIns="45720" rtlCol="0" anchor="t">
            <a:normAutofit fontScale="40000" lnSpcReduction="20000"/>
          </a:bodyPr>
          <a:lstStyle/>
          <a:p>
            <a:r>
              <a:rPr lang="ja-JP">
                <a:latin typeface="Yu Gothic"/>
                <a:ea typeface="Yu Gothic"/>
                <a:cs typeface="+mn-lt"/>
              </a:rPr>
              <a:t>広岡守穂（２０１５） 『ジェンダーと自己実現』  有信堂高文社</a:t>
            </a:r>
          </a:p>
          <a:p>
            <a:r>
              <a:rPr lang="ja-JP" altLang="en-US">
                <a:latin typeface="Yu Gothic"/>
                <a:ea typeface="Yu Gothic"/>
                <a:cs typeface="+mn-lt"/>
              </a:rPr>
              <a:t>市川孝一（２０１８）『社会問題化した広告表現</a:t>
            </a:r>
            <a:r>
              <a:rPr lang="en-US" altLang="ja-JP">
                <a:latin typeface="Yu Gothic"/>
                <a:ea typeface="+mn-lt"/>
                <a:cs typeface="+mn-lt"/>
              </a:rPr>
              <a:t>-</a:t>
            </a:r>
            <a:r>
              <a:rPr lang="ja-JP" altLang="en-US">
                <a:latin typeface="Yu Gothic"/>
                <a:ea typeface="Yu Gothic"/>
                <a:cs typeface="+mn-lt"/>
              </a:rPr>
              <a:t>炎上</a:t>
            </a:r>
            <a:r>
              <a:rPr lang="en-US" altLang="ja-JP">
                <a:latin typeface="Yu Gothic"/>
                <a:ea typeface="+mn-lt"/>
                <a:cs typeface="+mn-lt"/>
              </a:rPr>
              <a:t>CM</a:t>
            </a:r>
            <a:r>
              <a:rPr lang="ja-JP" altLang="en-US">
                <a:latin typeface="Yu Gothic"/>
                <a:ea typeface="Yu Gothic"/>
                <a:cs typeface="+mn-lt"/>
              </a:rPr>
              <a:t>から見えてくるもの</a:t>
            </a:r>
            <a:r>
              <a:rPr lang="en-US" altLang="ja-JP">
                <a:latin typeface="Yu Gothic"/>
                <a:ea typeface="+mn-lt"/>
                <a:cs typeface="+mn-lt"/>
              </a:rPr>
              <a:t>-』</a:t>
            </a:r>
          </a:p>
          <a:p>
            <a:r>
              <a:rPr lang="en-US">
                <a:ea typeface="+mn-lt"/>
                <a:cs typeface="+mn-lt"/>
                <a:hlinkClick r:id="rId2"/>
              </a:rPr>
              <a:t>https://m-repo.lib.meiji.ac.jp/dspace/bitstream/10291/19499/1/bungeikenkyu_134_%2851%29.pdf</a:t>
            </a:r>
            <a:endParaRPr lang="en-US" altLang="ja-JP">
              <a:ea typeface="+mn-lt"/>
              <a:cs typeface="+mn-lt"/>
            </a:endParaRPr>
          </a:p>
          <a:p>
            <a:r>
              <a:rPr lang="ja-JP" altLang="en-US">
                <a:latin typeface="Yu Gothic"/>
                <a:ea typeface="Yu Gothic"/>
                <a:cs typeface="+mn-lt"/>
              </a:rPr>
              <a:t>「総務省 令和元年版 情報通信白書 ネット上での炎上を巡る議論」</a:t>
            </a:r>
            <a:endParaRPr lang="en-US">
              <a:latin typeface="Yu Gothic"/>
              <a:ea typeface="Yu Gothic"/>
              <a:cs typeface="+mn-lt"/>
            </a:endParaRPr>
          </a:p>
          <a:p>
            <a:r>
              <a:rPr lang="en-US">
                <a:ea typeface="+mn-lt"/>
                <a:cs typeface="+mn-lt"/>
                <a:hlinkClick r:id="rId3"/>
              </a:rPr>
              <a:t>https://www.soumu.go.jp/johotsusintokei/whitepaper/ja/r01/html/nd114300.html</a:t>
            </a:r>
            <a:endParaRPr lang="en-US"/>
          </a:p>
          <a:p>
            <a:r>
              <a:rPr lang="ja-JP" altLang="en-US">
                <a:latin typeface="Yu Gothic"/>
                <a:ea typeface="Yu Gothic"/>
                <a:cs typeface="Calibri"/>
              </a:rPr>
              <a:t>「”国際女性デー”に考える、自分らしく生きる方法～ジェンダーギャップ指数を低迷させる３つの固定観念」</a:t>
            </a:r>
          </a:p>
          <a:p>
            <a:r>
              <a:rPr lang="en-US">
                <a:ea typeface="ＭＳ Ｐゴシック"/>
                <a:cs typeface="Calibri"/>
                <a:hlinkClick r:id="rId4"/>
              </a:rPr>
              <a:t>https://sourire-heart.com/10345/</a:t>
            </a:r>
            <a:endParaRPr lang="en-US">
              <a:ea typeface="+mn-lt"/>
              <a:cs typeface="+mn-lt"/>
            </a:endParaRPr>
          </a:p>
          <a:p>
            <a:r>
              <a:rPr lang="ja-JP" altLang="en-US">
                <a:latin typeface="Yu Gothic"/>
                <a:ea typeface="Yu Gothic"/>
                <a:cs typeface="+mn-lt"/>
              </a:rPr>
              <a:t>「Twitterでバズると起こること」</a:t>
            </a:r>
          </a:p>
          <a:p>
            <a:r>
              <a:rPr lang="ja-JP">
                <a:ea typeface="+mn-lt"/>
                <a:cs typeface="+mn-lt"/>
                <a:hlinkClick r:id="rId5"/>
              </a:rPr>
              <a:t>https://note.com/ryonakagawa/n/n58a83e8aada9#7nmU2</a:t>
            </a:r>
            <a:endParaRPr lang="ja-JP" altLang="en-US">
              <a:ea typeface="ＭＳ Ｐゴシック"/>
              <a:cs typeface="+mn-lt"/>
            </a:endParaRPr>
          </a:p>
          <a:p>
            <a:r>
              <a:rPr lang="ja-JP" altLang="en-US">
                <a:latin typeface="Yu Gothic"/>
                <a:ea typeface="Yu Gothic"/>
                <a:cs typeface="+mn-lt"/>
              </a:rPr>
              <a:t>「性差別CMは禁止　英広告業界団体-BBCニュース」</a:t>
            </a:r>
          </a:p>
          <a:p>
            <a:pPr>
              <a:lnSpc>
                <a:spcPct val="100000"/>
              </a:lnSpc>
              <a:spcBef>
                <a:spcPts val="0"/>
              </a:spcBef>
              <a:spcAft>
                <a:spcPts val="0"/>
              </a:spcAft>
            </a:pPr>
            <a:r>
              <a:rPr lang="en-US" altLang="ja-JP">
                <a:ea typeface="+mn-lt"/>
                <a:cs typeface="+mn-lt"/>
                <a:hlinkClick r:id="rId6"/>
              </a:rPr>
              <a:t>https://www.bbc.com/japanese/video-40651950</a:t>
            </a:r>
            <a:endParaRPr lang="en-US" altLang="ja-JP">
              <a:ea typeface="+mn-lt"/>
              <a:cs typeface="+mn-lt"/>
            </a:endParaRPr>
          </a:p>
          <a:p>
            <a:pPr>
              <a:lnSpc>
                <a:spcPct val="100000"/>
              </a:lnSpc>
              <a:spcBef>
                <a:spcPts val="0"/>
              </a:spcBef>
              <a:spcAft>
                <a:spcPts val="0"/>
              </a:spcAft>
            </a:pPr>
            <a:endParaRPr lang="en-US" altLang="ja-JP">
              <a:ea typeface="+mn-lt"/>
              <a:cs typeface="+mn-lt"/>
            </a:endParaRPr>
          </a:p>
          <a:p>
            <a:pPr>
              <a:lnSpc>
                <a:spcPct val="100000"/>
              </a:lnSpc>
              <a:spcBef>
                <a:spcPts val="0"/>
              </a:spcBef>
              <a:spcAft>
                <a:spcPts val="0"/>
              </a:spcAft>
            </a:pPr>
            <a:endParaRPr lang="en-US" altLang="ja-JP">
              <a:ea typeface="+mn-lt"/>
              <a:cs typeface="+mn-lt"/>
            </a:endParaRPr>
          </a:p>
          <a:p>
            <a:pPr>
              <a:lnSpc>
                <a:spcPct val="100000"/>
              </a:lnSpc>
              <a:spcBef>
                <a:spcPts val="0"/>
              </a:spcBef>
              <a:spcAft>
                <a:spcPts val="0"/>
              </a:spcAft>
            </a:pPr>
            <a:r>
              <a:rPr lang="en-US" altLang="ja-JP">
                <a:latin typeface="Yu Gothic"/>
                <a:ea typeface="+mn-lt"/>
                <a:cs typeface="+mn-lt"/>
              </a:rPr>
              <a:t>「パンパース キミにいちばんのこと ＃キミにいちばん-Youtube」</a:t>
            </a:r>
          </a:p>
          <a:p>
            <a:r>
              <a:rPr lang="ja-JP">
                <a:ea typeface="+mn-lt"/>
                <a:cs typeface="+mn-lt"/>
                <a:hlinkClick r:id="rId7"/>
              </a:rPr>
              <a:t>https://youtu.be/LsugKLnIxWg</a:t>
            </a:r>
            <a:endParaRPr lang="ja-JP" altLang="en-US">
              <a:ea typeface="+mn-lt"/>
              <a:cs typeface="+mn-lt"/>
            </a:endParaRPr>
          </a:p>
          <a:p>
            <a:r>
              <a:rPr lang="ja-JP" altLang="en-US">
                <a:latin typeface="Yu Gothic"/>
                <a:ea typeface="Yu Gothic"/>
                <a:cs typeface="+mn-lt"/>
              </a:rPr>
              <a:t>「貝印【公式】さんはTwitterを使っています  ＃剃るに自由を」</a:t>
            </a:r>
            <a:endParaRPr lang="ja-JP">
              <a:latin typeface="Yu Gothic"/>
              <a:ea typeface="Yu Gothic"/>
              <a:cs typeface="+mn-lt"/>
            </a:endParaRPr>
          </a:p>
          <a:p>
            <a:r>
              <a:rPr lang="ja-JP">
                <a:ea typeface="+mn-lt"/>
                <a:cs typeface="+mn-lt"/>
                <a:hlinkClick r:id="rId8"/>
              </a:rPr>
              <a:t>https://twitter.com/kai_corporation/status/1295182622499299328?s=12</a:t>
            </a:r>
            <a:endParaRPr lang="ja-JP">
              <a:ea typeface="ＭＳ Ｐゴシック"/>
              <a:cs typeface="+mn-lt"/>
            </a:endParaRPr>
          </a:p>
          <a:p>
            <a:endParaRPr lang="ja-JP">
              <a:ea typeface="ＭＳ Ｐゴシック"/>
              <a:cs typeface="+mn-lt"/>
            </a:endParaRPr>
          </a:p>
          <a:p>
            <a:endParaRPr lang="ja-JP" altLang="en-US">
              <a:ea typeface="ＭＳ Ｐゴシック"/>
              <a:cs typeface="Calibri"/>
            </a:endParaRPr>
          </a:p>
        </p:txBody>
      </p:sp>
      <p:sp>
        <p:nvSpPr>
          <p:cNvPr id="4" name="Slide Number Placeholder 3">
            <a:extLst>
              <a:ext uri="{FF2B5EF4-FFF2-40B4-BE49-F238E27FC236}">
                <a16:creationId xmlns:a16="http://schemas.microsoft.com/office/drawing/2014/main" id="{25C66E94-A9D8-4942-A119-12910900DE48}"/>
              </a:ext>
            </a:extLst>
          </p:cNvPr>
          <p:cNvSpPr>
            <a:spLocks noGrp="1"/>
          </p:cNvSpPr>
          <p:nvPr>
            <p:ph type="sldNum" sz="quarter" idx="12"/>
          </p:nvPr>
        </p:nvSpPr>
        <p:spPr/>
        <p:txBody>
          <a:bodyPr/>
          <a:lstStyle/>
          <a:p>
            <a:fld id="{629637A9-119A-49DA-BD12-AAC58B377D80}" type="slidenum">
              <a:rPr lang="en-US" sz="2400" dirty="0"/>
              <a:t>29</a:t>
            </a:fld>
            <a:endParaRPr lang="en-US" sz="2400">
              <a:cs typeface="Calibri" panose="020F0502020204030204"/>
            </a:endParaRPr>
          </a:p>
        </p:txBody>
      </p:sp>
    </p:spTree>
    <p:extLst>
      <p:ext uri="{BB962C8B-B14F-4D97-AF65-F5344CB8AC3E}">
        <p14:creationId xmlns:p14="http://schemas.microsoft.com/office/powerpoint/2010/main" val="2960529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88070C-65B9-2B4B-8AA3-F0C491763B94}"/>
              </a:ext>
            </a:extLst>
          </p:cNvPr>
          <p:cNvSpPr>
            <a:spLocks noGrp="1"/>
          </p:cNvSpPr>
          <p:nvPr>
            <p:ph type="title"/>
          </p:nvPr>
        </p:nvSpPr>
        <p:spPr/>
        <p:txBody>
          <a:bodyPr/>
          <a:lstStyle/>
          <a:p>
            <a:r>
              <a:rPr lang="ja-JP" altLang="en-US">
                <a:ea typeface="游ゴシック Light"/>
              </a:rPr>
              <a:t>本研究の</a:t>
            </a:r>
            <a:r>
              <a:rPr kumimoji="1" lang="ja-JP" altLang="en-US">
                <a:ea typeface="游ゴシック Light"/>
              </a:rPr>
              <a:t>重要性</a:t>
            </a:r>
          </a:p>
        </p:txBody>
      </p:sp>
      <p:sp>
        <p:nvSpPr>
          <p:cNvPr id="3" name="コンテンツ プレースホルダー 2">
            <a:extLst>
              <a:ext uri="{FF2B5EF4-FFF2-40B4-BE49-F238E27FC236}">
                <a16:creationId xmlns:a16="http://schemas.microsoft.com/office/drawing/2014/main" id="{B08CBBC5-47F4-AE40-BF91-6B8C1DBC9708}"/>
              </a:ext>
            </a:extLst>
          </p:cNvPr>
          <p:cNvSpPr>
            <a:spLocks noGrp="1"/>
          </p:cNvSpPr>
          <p:nvPr>
            <p:ph idx="1"/>
          </p:nvPr>
        </p:nvSpPr>
        <p:spPr/>
        <p:txBody>
          <a:bodyPr vert="horz" lIns="0" tIns="45720" rIns="0" bIns="45720" rtlCol="0" anchor="t">
            <a:normAutofit/>
          </a:bodyPr>
          <a:lstStyle/>
          <a:p>
            <a:pPr marL="0" indent="0">
              <a:buNone/>
            </a:pPr>
            <a:endParaRPr kumimoji="1" lang="ja-JP" altLang="en-US" sz="2400">
              <a:latin typeface="游ゴシック"/>
              <a:ea typeface="游ゴシック"/>
            </a:endParaRPr>
          </a:p>
          <a:p>
            <a:pPr marL="0" indent="0">
              <a:buNone/>
            </a:pPr>
            <a:r>
              <a:rPr kumimoji="1" lang="ja-JP" altLang="en-US" sz="2400">
                <a:latin typeface="游ゴシック"/>
                <a:ea typeface="游ゴシック"/>
              </a:rPr>
              <a:t>企業が広告を打つ理由の一つが消費者に自社のブランドを選択してもらうためである。</a:t>
            </a:r>
            <a:endParaRPr lang="ja-JP" altLang="en-US" sz="2400">
              <a:latin typeface="游ゴシック"/>
              <a:ea typeface="游ゴシック"/>
              <a:cs typeface="Calibri"/>
            </a:endParaRPr>
          </a:p>
          <a:p>
            <a:pPr marL="0" indent="0">
              <a:buNone/>
            </a:pPr>
            <a:r>
              <a:rPr lang="ja-JP" altLang="en-US" sz="2400">
                <a:latin typeface="游ゴシック"/>
                <a:ea typeface="游ゴシック"/>
              </a:rPr>
              <a:t>現代において、商品の差別化を価格や機能・品質で行うことは容易ではないため、差別化の一つとして、社会問題への立場や考えを広告を介して表明する企業が増えている。</a:t>
            </a:r>
          </a:p>
          <a:p>
            <a:pPr marL="0" indent="0">
              <a:buNone/>
            </a:pPr>
            <a:r>
              <a:rPr lang="ja-JP" altLang="en-US" sz="2400">
                <a:latin typeface="游ゴシック"/>
                <a:ea typeface="游ゴシック"/>
              </a:rPr>
              <a:t>本研究では、固定観念に捉われない広告を出稿することの意義を発見し、企業が社会問題に取り組むメリットを明らかにする。</a:t>
            </a:r>
          </a:p>
        </p:txBody>
      </p:sp>
      <p:sp>
        <p:nvSpPr>
          <p:cNvPr id="4" name="スライド番号プレースホルダー 3">
            <a:extLst>
              <a:ext uri="{FF2B5EF4-FFF2-40B4-BE49-F238E27FC236}">
                <a16:creationId xmlns:a16="http://schemas.microsoft.com/office/drawing/2014/main" id="{1EFE34BE-5CFD-7040-A895-F46DEAB7C4A4}"/>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3</a:t>
            </a:fld>
            <a:endParaRPr lang="ja-JP" altLang="en-US" sz="2400" dirty="0">
              <a:ea typeface="ＭＳ Ｐゴシック"/>
              <a:cs typeface="Calibri"/>
            </a:endParaRPr>
          </a:p>
        </p:txBody>
      </p:sp>
    </p:spTree>
    <p:extLst>
      <p:ext uri="{BB962C8B-B14F-4D97-AF65-F5344CB8AC3E}">
        <p14:creationId xmlns:p14="http://schemas.microsoft.com/office/powerpoint/2010/main" val="2781720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DC16E-0BCE-40AF-B816-8482705EE520}"/>
              </a:ext>
            </a:extLst>
          </p:cNvPr>
          <p:cNvSpPr>
            <a:spLocks noGrp="1"/>
          </p:cNvSpPr>
          <p:nvPr>
            <p:ph type="title"/>
          </p:nvPr>
        </p:nvSpPr>
        <p:spPr/>
        <p:txBody>
          <a:bodyPr>
            <a:normAutofit/>
          </a:bodyPr>
          <a:lstStyle/>
          <a:p>
            <a:pPr>
              <a:lnSpc>
                <a:spcPct val="100000"/>
              </a:lnSpc>
            </a:pPr>
            <a:r>
              <a:rPr lang="ja-JP" altLang="en-US" sz="3200">
                <a:ea typeface="游ゴシック Light"/>
              </a:rPr>
              <a:t>現状分析</a:t>
            </a:r>
            <a:br>
              <a:rPr lang="ja-JP" altLang="en-US">
                <a:ea typeface="游ゴシック Light"/>
                <a:cs typeface="Calibri Light"/>
              </a:rPr>
            </a:br>
            <a:r>
              <a:rPr lang="ja-JP" altLang="en-US" sz="4400">
                <a:ea typeface="游ゴシック Light"/>
                <a:cs typeface="Calibri Light"/>
              </a:rPr>
              <a:t>炎上広告の増加</a:t>
            </a:r>
            <a:endParaRPr lang="en-US" altLang="ja-JP" sz="4400">
              <a:cs typeface="Calibri Light" panose="020F0302020204030204"/>
            </a:endParaRPr>
          </a:p>
        </p:txBody>
      </p:sp>
      <p:sp>
        <p:nvSpPr>
          <p:cNvPr id="3" name="Content Placeholder 2">
            <a:extLst>
              <a:ext uri="{FF2B5EF4-FFF2-40B4-BE49-F238E27FC236}">
                <a16:creationId xmlns:a16="http://schemas.microsoft.com/office/drawing/2014/main" id="{7BBAE359-974A-4BCC-B449-C079658EA822}"/>
              </a:ext>
            </a:extLst>
          </p:cNvPr>
          <p:cNvSpPr>
            <a:spLocks noGrp="1"/>
          </p:cNvSpPr>
          <p:nvPr>
            <p:ph idx="1"/>
          </p:nvPr>
        </p:nvSpPr>
        <p:spPr/>
        <p:txBody>
          <a:bodyPr vert="horz" lIns="91440" tIns="45720" rIns="91440" bIns="45720" rtlCol="0" anchor="t">
            <a:normAutofit/>
          </a:bodyPr>
          <a:lstStyle/>
          <a:p>
            <a:endParaRPr lang="ja-JP" altLang="en-US" sz="2400" dirty="0">
              <a:ea typeface="游ゴシック"/>
            </a:endParaRPr>
          </a:p>
          <a:p>
            <a:r>
              <a:rPr lang="ja-JP" altLang="en-US" sz="2400">
                <a:ea typeface="游ゴシック"/>
              </a:rPr>
              <a:t>・最近炎上広告が多い</a:t>
            </a:r>
            <a:endParaRPr lang="en-US" altLang="ja-JP" sz="2400" dirty="0">
              <a:ea typeface="游ゴシック"/>
              <a:cs typeface="Calibri"/>
            </a:endParaRPr>
          </a:p>
          <a:p>
            <a:r>
              <a:rPr lang="ja-JP" altLang="en-US" sz="2400">
                <a:ea typeface="游ゴシック"/>
              </a:rPr>
              <a:t>・特に差別問題に関する炎上が目立つ</a:t>
            </a:r>
            <a:endParaRPr lang="en-US" altLang="ja-JP" sz="2400" dirty="0">
              <a:ea typeface="游ゴシック"/>
              <a:cs typeface="Calibri"/>
            </a:endParaRPr>
          </a:p>
          <a:p>
            <a:pPr marL="0" indent="0">
              <a:buNone/>
            </a:pPr>
            <a:endParaRPr lang="ja-JP" altLang="en-US" sz="2400">
              <a:ea typeface="游ゴシック"/>
              <a:cs typeface="Calibri"/>
            </a:endParaRPr>
          </a:p>
        </p:txBody>
      </p:sp>
      <p:sp>
        <p:nvSpPr>
          <p:cNvPr id="4" name="Slide Number Placeholder 3">
            <a:extLst>
              <a:ext uri="{FF2B5EF4-FFF2-40B4-BE49-F238E27FC236}">
                <a16:creationId xmlns:a16="http://schemas.microsoft.com/office/drawing/2014/main" id="{F6BB48AE-FFA5-4755-8EA0-3DDF7F1C2EE7}"/>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4</a:t>
            </a:fld>
            <a:endParaRPr lang="en-US" sz="2400" dirty="0">
              <a:ea typeface="ＭＳ Ｐゴシック"/>
            </a:endParaRPr>
          </a:p>
        </p:txBody>
      </p:sp>
      <p:sp>
        <p:nvSpPr>
          <p:cNvPr id="8" name="TextBox 7">
            <a:extLst>
              <a:ext uri="{FF2B5EF4-FFF2-40B4-BE49-F238E27FC236}">
                <a16:creationId xmlns:a16="http://schemas.microsoft.com/office/drawing/2014/main" id="{F35534F2-11CC-4F51-848F-528606000CFF}"/>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cs typeface="Calibri"/>
            </a:endParaRPr>
          </a:p>
        </p:txBody>
      </p:sp>
    </p:spTree>
    <p:extLst>
      <p:ext uri="{BB962C8B-B14F-4D97-AF65-F5344CB8AC3E}">
        <p14:creationId xmlns:p14="http://schemas.microsoft.com/office/powerpoint/2010/main" val="779964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CAA58A-65CD-472F-BBCD-5314FDC3DC1B}"/>
              </a:ext>
            </a:extLst>
          </p:cNvPr>
          <p:cNvSpPr>
            <a:spLocks noGrp="1"/>
          </p:cNvSpPr>
          <p:nvPr>
            <p:ph type="title"/>
          </p:nvPr>
        </p:nvSpPr>
        <p:spPr/>
        <p:txBody>
          <a:bodyPr>
            <a:normAutofit/>
          </a:bodyPr>
          <a:lstStyle/>
          <a:p>
            <a:pPr>
              <a:lnSpc>
                <a:spcPct val="100000"/>
              </a:lnSpc>
            </a:pPr>
            <a:r>
              <a:rPr lang="ja-JP" altLang="en-US" sz="3200">
                <a:ea typeface="游ゴシック Light"/>
              </a:rPr>
              <a:t>現状分析</a:t>
            </a:r>
            <a:br>
              <a:rPr lang="ja-JP" altLang="en-US" sz="4400">
                <a:ea typeface="游ゴシック Light"/>
              </a:rPr>
            </a:br>
            <a:r>
              <a:rPr lang="ja-JP" altLang="en-US" sz="4400">
                <a:ea typeface="游ゴシック Light"/>
              </a:rPr>
              <a:t>炎上広告とは</a:t>
            </a:r>
            <a:endParaRPr lang="en-US" sz="4400">
              <a:cs typeface="Calibri Light" panose="020F0302020204030204"/>
            </a:endParaRPr>
          </a:p>
        </p:txBody>
      </p:sp>
      <p:sp>
        <p:nvSpPr>
          <p:cNvPr id="3" name="Content Placeholder 2">
            <a:extLst>
              <a:ext uri="{FF2B5EF4-FFF2-40B4-BE49-F238E27FC236}">
                <a16:creationId xmlns:a16="http://schemas.microsoft.com/office/drawing/2014/main" id="{47E85786-9278-4E3B-BF9B-E6B7B714AD95}"/>
              </a:ext>
            </a:extLst>
          </p:cNvPr>
          <p:cNvSpPr>
            <a:spLocks noGrp="1"/>
          </p:cNvSpPr>
          <p:nvPr>
            <p:ph idx="1"/>
          </p:nvPr>
        </p:nvSpPr>
        <p:spPr/>
        <p:txBody>
          <a:bodyPr vert="horz" lIns="91440" tIns="45720" rIns="91440" bIns="45720" rtlCol="0" anchor="t">
            <a:normAutofit/>
          </a:bodyPr>
          <a:lstStyle/>
          <a:p>
            <a:endParaRPr lang="ja-JP" altLang="en-US" sz="2400">
              <a:ea typeface="游ゴシック"/>
            </a:endParaRPr>
          </a:p>
          <a:p>
            <a:r>
              <a:rPr lang="ja-JP" altLang="en-US" sz="2400">
                <a:ea typeface="游ゴシック"/>
              </a:rPr>
              <a:t>炎上とはインターネット上で、記事などに対して非難や中傷が多数届くこと。（広辞苑）</a:t>
            </a:r>
            <a:endParaRPr lang="ja-JP" altLang="en-US" sz="2400">
              <a:ea typeface="游ゴシック"/>
              <a:cs typeface="Calibri"/>
            </a:endParaRPr>
          </a:p>
          <a:p>
            <a:endParaRPr lang="ja-JP" altLang="en-US" sz="2400">
              <a:ea typeface="游ゴシック"/>
              <a:cs typeface="Calibri"/>
            </a:endParaRPr>
          </a:p>
          <a:p>
            <a:pPr marL="0" indent="0">
              <a:buNone/>
            </a:pPr>
            <a:r>
              <a:rPr lang="ja-JP" altLang="en-US" sz="2400">
                <a:ea typeface="游ゴシック"/>
              </a:rPr>
              <a:t>よって炎上広告とはインターネット上で不特定多数からの批判が殺到する広告のこと。</a:t>
            </a:r>
            <a:endParaRPr lang="ja-JP" altLang="en-US" sz="2400">
              <a:ea typeface="游ゴシック"/>
              <a:cs typeface="Calibri"/>
            </a:endParaRPr>
          </a:p>
          <a:p>
            <a:pPr marL="0" indent="0">
              <a:buNone/>
            </a:pPr>
            <a:endParaRPr lang="ja-JP" altLang="en-US">
              <a:ea typeface="游ゴシック"/>
            </a:endParaRPr>
          </a:p>
        </p:txBody>
      </p:sp>
      <p:sp>
        <p:nvSpPr>
          <p:cNvPr id="4" name="Slide Number Placeholder 3">
            <a:extLst>
              <a:ext uri="{FF2B5EF4-FFF2-40B4-BE49-F238E27FC236}">
                <a16:creationId xmlns:a16="http://schemas.microsoft.com/office/drawing/2014/main" id="{3813156F-91C7-4BF6-A3DC-B76C3B06D940}"/>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5</a:t>
            </a:fld>
            <a:endParaRPr lang="en-US" sz="2400" dirty="0">
              <a:ea typeface="ＭＳ Ｐゴシック"/>
            </a:endParaRPr>
          </a:p>
        </p:txBody>
      </p:sp>
    </p:spTree>
    <p:extLst>
      <p:ext uri="{BB962C8B-B14F-4D97-AF65-F5344CB8AC3E}">
        <p14:creationId xmlns:p14="http://schemas.microsoft.com/office/powerpoint/2010/main" val="955855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F1775-ABE1-4F52-AA14-ED263157A179}"/>
              </a:ext>
            </a:extLst>
          </p:cNvPr>
          <p:cNvSpPr>
            <a:spLocks noGrp="1"/>
          </p:cNvSpPr>
          <p:nvPr>
            <p:ph type="title"/>
          </p:nvPr>
        </p:nvSpPr>
        <p:spPr/>
        <p:txBody>
          <a:bodyPr/>
          <a:lstStyle/>
          <a:p>
            <a:pPr>
              <a:lnSpc>
                <a:spcPct val="100000"/>
              </a:lnSpc>
            </a:pPr>
            <a:r>
              <a:rPr lang="ja-JP" altLang="en-US" sz="3200">
                <a:ea typeface="游ゴシック Light"/>
              </a:rPr>
              <a:t>現状分析</a:t>
            </a:r>
            <a:br>
              <a:rPr lang="ja-JP" altLang="en-US">
                <a:ea typeface="游ゴシック Light"/>
                <a:cs typeface="Calibri Light"/>
              </a:rPr>
            </a:br>
            <a:r>
              <a:rPr lang="ja-JP" altLang="en-US" sz="4400">
                <a:ea typeface="游ゴシック Light"/>
              </a:rPr>
              <a:t>炎上広告の事例</a:t>
            </a:r>
            <a:endParaRPr lang="en-US" sz="4400" dirty="0">
              <a:cs typeface="Calibri Light" panose="020F0302020204030204"/>
            </a:endParaRPr>
          </a:p>
        </p:txBody>
      </p:sp>
      <p:sp>
        <p:nvSpPr>
          <p:cNvPr id="3" name="Content Placeholder 2">
            <a:extLst>
              <a:ext uri="{FF2B5EF4-FFF2-40B4-BE49-F238E27FC236}">
                <a16:creationId xmlns:a16="http://schemas.microsoft.com/office/drawing/2014/main" id="{05FC4233-8BDF-4072-B4D2-4EED9F696E10}"/>
              </a:ext>
            </a:extLst>
          </p:cNvPr>
          <p:cNvSpPr>
            <a:spLocks noGrp="1"/>
          </p:cNvSpPr>
          <p:nvPr>
            <p:ph idx="1"/>
          </p:nvPr>
        </p:nvSpPr>
        <p:spPr/>
        <p:txBody>
          <a:bodyPr vert="horz" lIns="91440" tIns="45720" rIns="91440" bIns="45720" rtlCol="0" anchor="t">
            <a:normAutofit/>
          </a:bodyPr>
          <a:lstStyle/>
          <a:p>
            <a:endParaRPr lang="en-US" altLang="ja-JP" sz="2400" dirty="0">
              <a:ea typeface="游ゴシック"/>
            </a:endParaRPr>
          </a:p>
          <a:p>
            <a:r>
              <a:rPr lang="ja-JP" altLang="en-US" sz="2400">
                <a:ea typeface="游ゴシック"/>
              </a:rPr>
              <a:t>西武そごうの「わたしは、私」シリーズ広告（２０１９）</a:t>
            </a:r>
            <a:endParaRPr lang="ja-JP" altLang="en-US" sz="2400">
              <a:ea typeface="游ゴシック"/>
              <a:cs typeface="Calibri"/>
            </a:endParaRPr>
          </a:p>
          <a:p>
            <a:r>
              <a:rPr lang="ja-JP" altLang="en-US">
                <a:ea typeface="游ゴシック"/>
                <a:cs typeface="Calibri" panose="020F0502020204030204"/>
              </a:rPr>
              <a:t>”時代の中心に男も女もない”という表現が女性の社会進出に</a:t>
            </a:r>
          </a:p>
          <a:p>
            <a:r>
              <a:rPr lang="ja-JP" altLang="en-US">
                <a:ea typeface="游ゴシック"/>
                <a:cs typeface="Calibri" panose="020F0502020204030204"/>
              </a:rPr>
              <a:t>まつわる問題を放り投げているように聞こえると批判された。</a:t>
            </a:r>
            <a:endParaRPr lang="ja-JP">
              <a:ea typeface="ＭＳ Ｐゴシック"/>
              <a:cs typeface="Calibri" panose="020F0502020204030204"/>
            </a:endParaRPr>
          </a:p>
          <a:p>
            <a:endParaRPr lang="ja-JP" altLang="en-US">
              <a:ea typeface="游ゴシック"/>
            </a:endParaRPr>
          </a:p>
          <a:p>
            <a:r>
              <a:rPr lang="ja-JP" altLang="en-US" sz="2400">
                <a:ea typeface="游ゴシック"/>
              </a:rPr>
              <a:t>ロフトのバレンタイン広告（２０１９）</a:t>
            </a:r>
            <a:endParaRPr lang="ja-JP" altLang="en-US" sz="2400">
              <a:ea typeface="游ゴシック"/>
              <a:cs typeface="Calibri"/>
            </a:endParaRPr>
          </a:p>
          <a:p>
            <a:r>
              <a:rPr lang="ja-JP" altLang="en-US">
                <a:ea typeface="游ゴシック"/>
                <a:cs typeface="Calibri"/>
              </a:rPr>
              <a:t>髪や服を引っ張り合っているため、</a:t>
            </a:r>
            <a:r>
              <a:rPr lang="ja-JP" altLang="en-US">
                <a:ea typeface="游ゴシック"/>
              </a:rPr>
              <a:t>女性は陰湿であると言っている</a:t>
            </a:r>
            <a:endParaRPr lang="ja-JP">
              <a:ea typeface="ＭＳ Ｐゴシック"/>
            </a:endParaRPr>
          </a:p>
          <a:p>
            <a:r>
              <a:rPr lang="ja-JP" altLang="en-US">
                <a:ea typeface="游ゴシック"/>
              </a:rPr>
              <a:t>ように見えると批判された。</a:t>
            </a:r>
            <a:endParaRPr lang="ja-JP">
              <a:ea typeface="ＭＳ Ｐゴシック"/>
              <a:cs typeface="Calibri" panose="020F0502020204030204"/>
            </a:endParaRPr>
          </a:p>
          <a:p>
            <a:endParaRPr lang="ja-JP" altLang="en-US">
              <a:ea typeface="游ゴシック"/>
            </a:endParaRPr>
          </a:p>
        </p:txBody>
      </p:sp>
      <p:sp>
        <p:nvSpPr>
          <p:cNvPr id="4" name="Slide Number Placeholder 3">
            <a:extLst>
              <a:ext uri="{FF2B5EF4-FFF2-40B4-BE49-F238E27FC236}">
                <a16:creationId xmlns:a16="http://schemas.microsoft.com/office/drawing/2014/main" id="{20903195-F88D-4689-A526-F9B8667E2F19}"/>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6</a:t>
            </a:fld>
            <a:endParaRPr lang="en-US" sz="2400" dirty="0">
              <a:ea typeface="ＭＳ Ｐゴシック"/>
            </a:endParaRPr>
          </a:p>
        </p:txBody>
      </p:sp>
    </p:spTree>
    <p:extLst>
      <p:ext uri="{BB962C8B-B14F-4D97-AF65-F5344CB8AC3E}">
        <p14:creationId xmlns:p14="http://schemas.microsoft.com/office/powerpoint/2010/main" val="2264346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85D5BB-6395-43B0-B41A-C7B1FD22EDD2}"/>
              </a:ext>
            </a:extLst>
          </p:cNvPr>
          <p:cNvSpPr>
            <a:spLocks noGrp="1"/>
          </p:cNvSpPr>
          <p:nvPr>
            <p:ph type="title"/>
          </p:nvPr>
        </p:nvSpPr>
        <p:spPr/>
        <p:txBody>
          <a:bodyPr/>
          <a:lstStyle/>
          <a:p>
            <a:pPr>
              <a:lnSpc>
                <a:spcPct val="100000"/>
              </a:lnSpc>
            </a:pPr>
            <a:r>
              <a:rPr lang="ja-JP" altLang="en-US" sz="3200">
                <a:latin typeface="游ゴシック Light"/>
                <a:ea typeface="游ゴシック Light"/>
                <a:cs typeface="Calibri Light"/>
              </a:rPr>
              <a:t>現状分析</a:t>
            </a:r>
            <a:br>
              <a:rPr lang="ja-JP" altLang="en-US" sz="3200" dirty="0">
                <a:latin typeface="游ゴシック Light"/>
                <a:ea typeface="游ゴシック Light"/>
                <a:cs typeface="Calibri Light"/>
              </a:rPr>
            </a:br>
            <a:r>
              <a:rPr lang="ja-JP" altLang="en-US">
                <a:latin typeface="游ゴシック Light"/>
                <a:ea typeface="游ゴシック Light"/>
                <a:cs typeface="Calibri Light"/>
              </a:rPr>
              <a:t>ムーニーの事例（２０１７）</a:t>
            </a:r>
            <a:endParaRPr lang="en-US">
              <a:latin typeface="ＭＳ Ｐゴシック"/>
              <a:ea typeface="ＭＳ Ｐゴシック"/>
            </a:endParaRPr>
          </a:p>
        </p:txBody>
      </p:sp>
      <p:sp>
        <p:nvSpPr>
          <p:cNvPr id="3" name="Content Placeholder 2">
            <a:extLst>
              <a:ext uri="{FF2B5EF4-FFF2-40B4-BE49-F238E27FC236}">
                <a16:creationId xmlns:a16="http://schemas.microsoft.com/office/drawing/2014/main" id="{7E5AAD7F-410F-45B9-8749-77EAC7557294}"/>
              </a:ext>
            </a:extLst>
          </p:cNvPr>
          <p:cNvSpPr>
            <a:spLocks noGrp="1"/>
          </p:cNvSpPr>
          <p:nvPr>
            <p:ph idx="1"/>
          </p:nvPr>
        </p:nvSpPr>
        <p:spPr>
          <a:xfrm>
            <a:off x="1097279" y="1845734"/>
            <a:ext cx="10208029" cy="4023360"/>
          </a:xfrm>
        </p:spPr>
        <p:txBody>
          <a:bodyPr vert="horz" lIns="0" tIns="45720" rIns="0" bIns="45720" rtlCol="0" anchor="t">
            <a:normAutofit fontScale="92500" lnSpcReduction="10000"/>
          </a:bodyPr>
          <a:lstStyle/>
          <a:p>
            <a:endParaRPr lang="ja-JP" altLang="en-US">
              <a:ea typeface="ＭＳ Ｐゴシック"/>
              <a:cs typeface="Calibri"/>
            </a:endParaRPr>
          </a:p>
          <a:p>
            <a:r>
              <a:rPr lang="ja-JP" altLang="en-US" sz="2600">
                <a:latin typeface="游ゴシック"/>
                <a:ea typeface="游ゴシック"/>
                <a:cs typeface="Calibri"/>
              </a:rPr>
              <a:t>CMのストーリー</a:t>
            </a:r>
          </a:p>
          <a:p>
            <a:r>
              <a:rPr lang="ja-JP" altLang="en-US" sz="2400">
                <a:latin typeface="游ゴシック"/>
                <a:ea typeface="游ゴシック"/>
                <a:cs typeface="Calibri"/>
              </a:rPr>
              <a:t>母親が１人でおむつ替え、買い物、食事などの家事・育児に取り組む</a:t>
            </a:r>
            <a:endParaRPr lang="ja-JP" altLang="en-US" sz="2400" dirty="0">
              <a:latin typeface="游ゴシック"/>
              <a:ea typeface="游ゴシック"/>
              <a:cs typeface="Calibri"/>
            </a:endParaRPr>
          </a:p>
          <a:p>
            <a:endParaRPr lang="ja-JP" altLang="en-US" sz="2400">
              <a:latin typeface="游ゴシック"/>
              <a:ea typeface="游ゴシック"/>
              <a:cs typeface="Calibri"/>
            </a:endParaRPr>
          </a:p>
          <a:p>
            <a:r>
              <a:rPr lang="ja-JP" altLang="en-US" sz="2600">
                <a:latin typeface="游ゴシック"/>
                <a:ea typeface="游ゴシック"/>
                <a:cs typeface="Calibri"/>
              </a:rPr>
              <a:t>本来の意図</a:t>
            </a:r>
          </a:p>
          <a:p>
            <a:r>
              <a:rPr lang="ja-JP" altLang="en-US" sz="2400">
                <a:latin typeface="游ゴシック"/>
                <a:ea typeface="游ゴシック"/>
                <a:cs typeface="Calibri"/>
              </a:rPr>
              <a:t>リアルな日常を描き、応援したいという思い</a:t>
            </a:r>
          </a:p>
          <a:p>
            <a:endParaRPr lang="ja-JP" altLang="en-US" sz="2400" dirty="0">
              <a:latin typeface="游ゴシック"/>
              <a:ea typeface="游ゴシック"/>
              <a:cs typeface="Calibri"/>
            </a:endParaRPr>
          </a:p>
          <a:p>
            <a:r>
              <a:rPr lang="ja-JP" altLang="en-US" sz="2600">
                <a:latin typeface="游ゴシック"/>
                <a:ea typeface="游ゴシック"/>
                <a:cs typeface="Calibri"/>
              </a:rPr>
              <a:t>批判の声</a:t>
            </a:r>
          </a:p>
          <a:p>
            <a:r>
              <a:rPr lang="ja-JP" altLang="en-US" sz="2400">
                <a:latin typeface="游ゴシック"/>
                <a:ea typeface="游ゴシック"/>
                <a:cs typeface="Calibri"/>
              </a:rPr>
              <a:t>ワンオペ育児賛美にしか見えない</a:t>
            </a:r>
            <a:endParaRPr lang="ja-JP" altLang="en-US" sz="2400" dirty="0">
              <a:latin typeface="游ゴシック"/>
              <a:ea typeface="游ゴシック"/>
              <a:cs typeface="Calibri"/>
            </a:endParaRPr>
          </a:p>
          <a:p>
            <a:endParaRPr lang="ja-JP" altLang="en-US" sz="2400" dirty="0">
              <a:latin typeface="游ゴシック"/>
              <a:ea typeface="游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ja-JP" altLang="en-US">
              <a:ea typeface="ＭＳ Ｐゴシック"/>
              <a:cs typeface="Calibri"/>
            </a:endParaRPr>
          </a:p>
          <a:p>
            <a:endParaRPr lang="en-US" dirty="0">
              <a:cs typeface="Calibri"/>
            </a:endParaRPr>
          </a:p>
        </p:txBody>
      </p:sp>
      <p:sp>
        <p:nvSpPr>
          <p:cNvPr id="4" name="Slide Number Placeholder 3">
            <a:extLst>
              <a:ext uri="{FF2B5EF4-FFF2-40B4-BE49-F238E27FC236}">
                <a16:creationId xmlns:a16="http://schemas.microsoft.com/office/drawing/2014/main" id="{7009FE9D-D72F-4DF8-ABE9-E4C56D4012E2}"/>
              </a:ext>
            </a:extLst>
          </p:cNvPr>
          <p:cNvSpPr>
            <a:spLocks noGrp="1"/>
          </p:cNvSpPr>
          <p:nvPr>
            <p:ph type="sldNum" sz="quarter" idx="12"/>
          </p:nvPr>
        </p:nvSpPr>
        <p:spPr/>
        <p:txBody>
          <a:bodyPr/>
          <a:lstStyle/>
          <a:p>
            <a:fld id="{629637A9-119A-49DA-BD12-AAC58B377D80}" type="slidenum">
              <a:rPr lang="en-US" sz="2400" dirty="0"/>
              <a:t>7</a:t>
            </a:fld>
            <a:endParaRPr lang="en-US" sz="2400"/>
          </a:p>
        </p:txBody>
      </p:sp>
    </p:spTree>
    <p:extLst>
      <p:ext uri="{BB962C8B-B14F-4D97-AF65-F5344CB8AC3E}">
        <p14:creationId xmlns:p14="http://schemas.microsoft.com/office/powerpoint/2010/main" val="2255423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85248-9435-42CB-86FE-53771F88E298}"/>
              </a:ext>
            </a:extLst>
          </p:cNvPr>
          <p:cNvSpPr>
            <a:spLocks noGrp="1"/>
          </p:cNvSpPr>
          <p:nvPr>
            <p:ph type="title"/>
          </p:nvPr>
        </p:nvSpPr>
        <p:spPr/>
        <p:txBody>
          <a:bodyPr/>
          <a:lstStyle/>
          <a:p>
            <a:pPr>
              <a:lnSpc>
                <a:spcPct val="100000"/>
              </a:lnSpc>
            </a:pPr>
            <a:r>
              <a:rPr lang="ja-JP" altLang="en-US" sz="3200">
                <a:ea typeface="游ゴシック Light"/>
              </a:rPr>
              <a:t>現状分析</a:t>
            </a:r>
            <a:br>
              <a:rPr lang="ja-JP" altLang="en-US">
                <a:ea typeface="游ゴシック Light"/>
                <a:cs typeface="Calibri Light"/>
              </a:rPr>
            </a:br>
            <a:r>
              <a:rPr lang="ja-JP" altLang="en-US" sz="4400">
                <a:ea typeface="游ゴシック Light"/>
              </a:rPr>
              <a:t>なぜ炎上するのか</a:t>
            </a:r>
            <a:endParaRPr lang="en-US" sz="4400">
              <a:cs typeface="Calibri Light" panose="020F0302020204030204"/>
            </a:endParaRPr>
          </a:p>
        </p:txBody>
      </p:sp>
      <p:sp>
        <p:nvSpPr>
          <p:cNvPr id="3" name="Content Placeholder 2">
            <a:extLst>
              <a:ext uri="{FF2B5EF4-FFF2-40B4-BE49-F238E27FC236}">
                <a16:creationId xmlns:a16="http://schemas.microsoft.com/office/drawing/2014/main" id="{C5F50F42-4679-401B-85C7-8410DB484CA0}"/>
              </a:ext>
            </a:extLst>
          </p:cNvPr>
          <p:cNvSpPr>
            <a:spLocks noGrp="1"/>
          </p:cNvSpPr>
          <p:nvPr>
            <p:ph idx="1"/>
          </p:nvPr>
        </p:nvSpPr>
        <p:spPr/>
        <p:txBody>
          <a:bodyPr vert="horz" lIns="91440" tIns="45720" rIns="91440" bIns="45720" rtlCol="0" anchor="t">
            <a:normAutofit lnSpcReduction="10000"/>
          </a:bodyPr>
          <a:lstStyle/>
          <a:p>
            <a:endParaRPr lang="ja-JP" altLang="en-US" sz="2400" dirty="0">
              <a:ea typeface="游ゴシック"/>
            </a:endParaRPr>
          </a:p>
          <a:p>
            <a:r>
              <a:rPr lang="ja-JP" altLang="en-US" sz="2400">
                <a:ea typeface="游ゴシック"/>
              </a:rPr>
              <a:t>広告表現が社会問題化するのは、そこに何か不適切な要素が含まれていたり、</a:t>
            </a:r>
            <a:r>
              <a:rPr lang="ja-JP" altLang="en-US" sz="2400" u="sng">
                <a:ea typeface="游ゴシック"/>
              </a:rPr>
              <a:t>それらの表現が何らかの意味で「差別」的だと受け取れる</a:t>
            </a:r>
            <a:r>
              <a:rPr lang="ja-JP" altLang="en-US" sz="2400">
                <a:ea typeface="游ゴシック"/>
              </a:rPr>
              <a:t>からである。(市川,2018)</a:t>
            </a:r>
            <a:endParaRPr lang="ja-JP" altLang="en-US" sz="2400">
              <a:ea typeface="游ゴシック"/>
              <a:cs typeface="Calibri"/>
            </a:endParaRPr>
          </a:p>
          <a:p>
            <a:endParaRPr lang="ja-JP" altLang="en-US" sz="2400">
              <a:ea typeface="游ゴシック"/>
              <a:cs typeface="Calibri"/>
            </a:endParaRPr>
          </a:p>
          <a:p>
            <a:endParaRPr lang="ja-JP" altLang="en-US" sz="2400">
              <a:ea typeface="游ゴシック"/>
              <a:cs typeface="Calibri"/>
            </a:endParaRPr>
          </a:p>
          <a:p>
            <a:pPr marL="0" indent="0">
              <a:buNone/>
            </a:pPr>
            <a:r>
              <a:rPr lang="ja-JP" altLang="en-US" sz="2400">
                <a:ea typeface="游ゴシック"/>
              </a:rPr>
              <a:t>なぜ「差別」的な表現が生まれるのか？</a:t>
            </a:r>
            <a:endParaRPr lang="ja-JP" altLang="en-US" sz="2400">
              <a:ea typeface="游ゴシック"/>
              <a:cs typeface="Calibri"/>
            </a:endParaRPr>
          </a:p>
          <a:p>
            <a:pPr marL="0" indent="0">
              <a:buNone/>
            </a:pPr>
            <a:r>
              <a:rPr lang="ja-JP" altLang="en-US" sz="2400">
                <a:ea typeface="游ゴシック"/>
              </a:rPr>
              <a:t>→広告を発信する側の人が固定観念にとらわれているから</a:t>
            </a:r>
            <a:endParaRPr lang="en-US" altLang="ja-JP" sz="2400" dirty="0">
              <a:ea typeface="游ゴシック"/>
              <a:cs typeface="Calibri"/>
            </a:endParaRPr>
          </a:p>
          <a:p>
            <a:pPr marL="0" indent="0">
              <a:buNone/>
            </a:pPr>
            <a:r>
              <a:rPr lang="en-US" sz="2400" dirty="0">
                <a:ea typeface="游ゴシック"/>
              </a:rPr>
              <a:t>　</a:t>
            </a:r>
            <a:r>
              <a:rPr lang="en-US" sz="2400" err="1">
                <a:ea typeface="游ゴシック"/>
              </a:rPr>
              <a:t>多様な個人が存在する事を無視しているから</a:t>
            </a:r>
            <a:endParaRPr lang="en-US" sz="2400" err="1">
              <a:ea typeface="游ゴシック"/>
              <a:cs typeface="Calibri"/>
            </a:endParaRPr>
          </a:p>
          <a:p>
            <a:endParaRPr lang="en-US" sz="2400" dirty="0">
              <a:ea typeface="游ゴシック"/>
              <a:cs typeface="Calibri"/>
            </a:endParaRPr>
          </a:p>
        </p:txBody>
      </p:sp>
      <p:sp>
        <p:nvSpPr>
          <p:cNvPr id="4" name="Slide Number Placeholder 3">
            <a:extLst>
              <a:ext uri="{FF2B5EF4-FFF2-40B4-BE49-F238E27FC236}">
                <a16:creationId xmlns:a16="http://schemas.microsoft.com/office/drawing/2014/main" id="{CC75C649-5CA5-4FF2-A243-3E30CD5808AE}"/>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8</a:t>
            </a:fld>
            <a:endParaRPr lang="en-US" sz="2400" dirty="0">
              <a:ea typeface="ＭＳ Ｐゴシック"/>
            </a:endParaRPr>
          </a:p>
        </p:txBody>
      </p:sp>
      <p:sp>
        <p:nvSpPr>
          <p:cNvPr id="5" name="Arrow: Down 4">
            <a:extLst>
              <a:ext uri="{FF2B5EF4-FFF2-40B4-BE49-F238E27FC236}">
                <a16:creationId xmlns:a16="http://schemas.microsoft.com/office/drawing/2014/main" id="{96C94B73-D382-47C8-9B55-E6E285C1093A}"/>
              </a:ext>
            </a:extLst>
          </p:cNvPr>
          <p:cNvSpPr/>
          <p:nvPr/>
        </p:nvSpPr>
        <p:spPr>
          <a:xfrm>
            <a:off x="5159923" y="3155884"/>
            <a:ext cx="648267" cy="5572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8550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6B4BCB-180A-471B-BBBA-71F6D162F2C2}"/>
              </a:ext>
            </a:extLst>
          </p:cNvPr>
          <p:cNvSpPr>
            <a:spLocks noGrp="1"/>
          </p:cNvSpPr>
          <p:nvPr>
            <p:ph type="title"/>
          </p:nvPr>
        </p:nvSpPr>
        <p:spPr/>
        <p:txBody>
          <a:bodyPr/>
          <a:lstStyle/>
          <a:p>
            <a:pPr>
              <a:lnSpc>
                <a:spcPct val="100000"/>
              </a:lnSpc>
            </a:pPr>
            <a:r>
              <a:rPr lang="ja-JP" altLang="en-US" sz="3200">
                <a:ea typeface="游ゴシック Light"/>
              </a:rPr>
              <a:t>現状分析</a:t>
            </a:r>
            <a:br>
              <a:rPr lang="ja-JP" altLang="en-US" sz="4400">
                <a:ea typeface="游ゴシック Light"/>
                <a:cs typeface="Calibri Light"/>
              </a:rPr>
            </a:br>
            <a:r>
              <a:rPr lang="ja-JP" altLang="en-US" sz="4400">
                <a:ea typeface="游ゴシック Light"/>
              </a:rPr>
              <a:t>固定観念とは</a:t>
            </a:r>
            <a:endParaRPr lang="en-US" sz="4400">
              <a:cs typeface="Calibri Light"/>
            </a:endParaRPr>
          </a:p>
        </p:txBody>
      </p:sp>
      <p:sp>
        <p:nvSpPr>
          <p:cNvPr id="3" name="Content Placeholder 2">
            <a:extLst>
              <a:ext uri="{FF2B5EF4-FFF2-40B4-BE49-F238E27FC236}">
                <a16:creationId xmlns:a16="http://schemas.microsoft.com/office/drawing/2014/main" id="{1B2FBB8F-BFBD-43EC-8601-9EB421318079}"/>
              </a:ext>
            </a:extLst>
          </p:cNvPr>
          <p:cNvSpPr>
            <a:spLocks noGrp="1"/>
          </p:cNvSpPr>
          <p:nvPr>
            <p:ph idx="1"/>
          </p:nvPr>
        </p:nvSpPr>
        <p:spPr/>
        <p:txBody>
          <a:bodyPr vert="horz" lIns="91440" tIns="45720" rIns="91440" bIns="45720" rtlCol="0" anchor="t">
            <a:normAutofit/>
          </a:bodyPr>
          <a:lstStyle/>
          <a:p>
            <a:endParaRPr lang="ja-JP" altLang="en-US" sz="2400">
              <a:latin typeface="游ゴシック"/>
              <a:ea typeface="游ゴシック"/>
              <a:cs typeface="+mn-lt"/>
            </a:endParaRPr>
          </a:p>
          <a:p>
            <a:r>
              <a:rPr lang="ja-JP" altLang="en-US" sz="2400">
                <a:latin typeface="游ゴシック"/>
                <a:ea typeface="游ゴシック"/>
                <a:cs typeface="+mn-lt"/>
              </a:rPr>
              <a:t>ある人の心中に潜在して、つねに念頭を離れず、外界の動きや状況の変化によっても変革することが困難である考え。(日本国語大辞典)</a:t>
            </a:r>
            <a:endParaRPr lang="ja-JP"/>
          </a:p>
        </p:txBody>
      </p:sp>
      <p:sp>
        <p:nvSpPr>
          <p:cNvPr id="4" name="Slide Number Placeholder 3">
            <a:extLst>
              <a:ext uri="{FF2B5EF4-FFF2-40B4-BE49-F238E27FC236}">
                <a16:creationId xmlns:a16="http://schemas.microsoft.com/office/drawing/2014/main" id="{B8B77A03-B8CD-4D77-9D2F-BC4ACAB87F0E}"/>
              </a:ext>
            </a:extLst>
          </p:cNvPr>
          <p:cNvSpPr>
            <a:spLocks noGrp="1"/>
          </p:cNvSpPr>
          <p:nvPr>
            <p:ph type="sldNum" sz="quarter" idx="12"/>
          </p:nvPr>
        </p:nvSpPr>
        <p:spPr/>
        <p:txBody>
          <a:bodyPr/>
          <a:lstStyle/>
          <a:p>
            <a:fld id="{C38E20E4-6C16-4602-A61F-956BE2F90996}" type="slidenum">
              <a:rPr kumimoji="1" lang="ja-JP" altLang="en-US" sz="2400" dirty="0" smtClean="0">
                <a:ea typeface="ＭＳ Ｐゴシック"/>
              </a:rPr>
              <a:t>9</a:t>
            </a:fld>
            <a:endParaRPr lang="en-US" sz="2400" dirty="0">
              <a:ea typeface="ＭＳ Ｐゴシック"/>
            </a:endParaRPr>
          </a:p>
        </p:txBody>
      </p:sp>
    </p:spTree>
    <p:extLst>
      <p:ext uri="{BB962C8B-B14F-4D97-AF65-F5344CB8AC3E}">
        <p14:creationId xmlns:p14="http://schemas.microsoft.com/office/powerpoint/2010/main" val="871656939"/>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0306D35BD254794FB1A773C17DE767B4" ma:contentTypeVersion="2" ma:contentTypeDescription="新しいドキュメントを作成します。" ma:contentTypeScope="" ma:versionID="6079c7d4910d8e2773aa3f306af48f29">
  <xsd:schema xmlns:xsd="http://www.w3.org/2001/XMLSchema" xmlns:xs="http://www.w3.org/2001/XMLSchema" xmlns:p="http://schemas.microsoft.com/office/2006/metadata/properties" xmlns:ns3="d9a1702b-0763-4c8d-990c-24dbb7437515" targetNamespace="http://schemas.microsoft.com/office/2006/metadata/properties" ma:root="true" ma:fieldsID="06085c0f396adb07f31be159c3804f81" ns3:_="">
    <xsd:import namespace="d9a1702b-0763-4c8d-990c-24dbb743751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a1702b-0763-4c8d-990c-24dbb74375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D96619A-68EF-48CD-9995-8C5AF1FC05CE}">
  <ds:schemaRefs>
    <ds:schemaRef ds:uri="http://schemas.microsoft.com/sharepoint/v3/contenttype/forms"/>
  </ds:schemaRefs>
</ds:datastoreItem>
</file>

<file path=customXml/itemProps2.xml><?xml version="1.0" encoding="utf-8"?>
<ds:datastoreItem xmlns:ds="http://schemas.openxmlformats.org/officeDocument/2006/customXml" ds:itemID="{F94B314D-AFDF-4ABC-A549-14B4E7513253}">
  <ds:schemaRefs>
    <ds:schemaRef ds:uri="d9a1702b-0763-4c8d-990c-24dbb74375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6BE3317-DF5C-44DA-9BFC-5BAC59E19385}">
  <ds:schemaRefs>
    <ds:schemaRef ds:uri="d9a1702b-0763-4c8d-990c-24dbb743751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1431</TotalTime>
  <Words>1892</Words>
  <Application>Microsoft Office PowerPoint</Application>
  <PresentationFormat>Widescreen</PresentationFormat>
  <Paragraphs>260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Retrospect</vt:lpstr>
      <vt:lpstr>固定観念に捉われない広告が 商品選択に与える影響</vt:lpstr>
      <vt:lpstr>研究概要</vt:lpstr>
      <vt:lpstr>本研究の重要性</vt:lpstr>
      <vt:lpstr>現状分析 炎上広告の増加</vt:lpstr>
      <vt:lpstr>現状分析 炎上広告とは</vt:lpstr>
      <vt:lpstr>現状分析 炎上広告の事例</vt:lpstr>
      <vt:lpstr>現状分析 ムーニーの事例（２０１７）</vt:lpstr>
      <vt:lpstr>現状分析 なぜ炎上するのか</vt:lpstr>
      <vt:lpstr>現状分析 固定観念とは</vt:lpstr>
      <vt:lpstr>現状分析 日本の文化における固定観念</vt:lpstr>
      <vt:lpstr>現状分析 日本の文化における固定観念</vt:lpstr>
      <vt:lpstr>現状分析 ジェンダー問題</vt:lpstr>
      <vt:lpstr>現状分析 ジェンダー問題への世界の取り組み</vt:lpstr>
      <vt:lpstr>現状分析 ハイネケンのCM</vt:lpstr>
      <vt:lpstr>現状分析 海外におけるジェンダー差別CMの規制</vt:lpstr>
      <vt:lpstr>現状分析 本研究における固定観念</vt:lpstr>
      <vt:lpstr>現状分析 固定観念×広告</vt:lpstr>
      <vt:lpstr>現状分析 パンパースの事例</vt:lpstr>
      <vt:lpstr>現状分析 貝印の事例</vt:lpstr>
      <vt:lpstr>先行研究</vt:lpstr>
      <vt:lpstr>問題意識</vt:lpstr>
      <vt:lpstr>仮説導出</vt:lpstr>
      <vt:lpstr>仮説導出</vt:lpstr>
      <vt:lpstr>仮説導出</vt:lpstr>
      <vt:lpstr>仮説導出</vt:lpstr>
      <vt:lpstr>仮説導出</vt:lpstr>
      <vt:lpstr>仮説導出</vt:lpstr>
      <vt:lpstr>仮説</vt:lpstr>
      <vt:lpstr>参考文献・URL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クマキ　ユキコ</dc:creator>
  <cp:lastModifiedBy>s.ryutaro.0323@gmail.com</cp:lastModifiedBy>
  <cp:revision>343</cp:revision>
  <dcterms:created xsi:type="dcterms:W3CDTF">2020-08-11T06:18:59Z</dcterms:created>
  <dcterms:modified xsi:type="dcterms:W3CDTF">2020-09-03T11:51:29Z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0x0101000306D35BD254794FB1A773C17DE767B4</vt:lpwstr>
  </property>
</Properties>
</file>